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slides/slide147.xml" ContentType="application/vnd.openxmlformats-officedocument.presentationml.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notesSlides/notesSlide118.xml" ContentType="application/vnd.openxmlformats-officedocument.presentationml.notes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65.xml" ContentType="application/vnd.openxmlformats-officedocument.presentationml.notesSlide+xml"/>
  <Override PartName="/ppt/notesSlides/notesSlide110.xml" ContentType="application/vnd.openxmlformats-officedocument.presentationml.notesSlide+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slides/slide138.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notesSlides/notesSlide10.xml" ContentType="application/vnd.openxmlformats-officedocument.presentationml.notes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99.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slides/slide139.xml" ContentType="application/vnd.openxmlformats-officedocument.presentationml.slide+xml"/>
  <Override PartName="/ppt/slides/slide157.xml" ContentType="application/vnd.openxmlformats-officedocument.presentationml.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notesSlides/notesSlide89.xml" ContentType="application/vnd.openxmlformats-officedocument.presentationml.notesSlide+xml"/>
  <Override PartName="/ppt/notesSlides/notesSlide116.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slides/slide129.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notesSlides/notesSlide42.xml" ContentType="application/vnd.openxmlformats-officedocument.presentationml.notesSlide+xml"/>
  <Override PartName="/ppt/slides/slide148.xml" ContentType="application/vnd.openxmlformats-officedocument.presentationml.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114.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notesSlides/notesSlide36.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5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377" r:id="rId18"/>
    <p:sldId id="272" r:id="rId19"/>
    <p:sldId id="378" r:id="rId20"/>
    <p:sldId id="273" r:id="rId21"/>
    <p:sldId id="274" r:id="rId22"/>
    <p:sldId id="275" r:id="rId23"/>
    <p:sldId id="276" r:id="rId24"/>
    <p:sldId id="379" r:id="rId25"/>
    <p:sldId id="277" r:id="rId26"/>
    <p:sldId id="278" r:id="rId27"/>
    <p:sldId id="380" r:id="rId28"/>
    <p:sldId id="279" r:id="rId29"/>
    <p:sldId id="280" r:id="rId30"/>
    <p:sldId id="381" r:id="rId31"/>
    <p:sldId id="281" r:id="rId32"/>
    <p:sldId id="282" r:id="rId33"/>
    <p:sldId id="382" r:id="rId34"/>
    <p:sldId id="283" r:id="rId35"/>
    <p:sldId id="284" r:id="rId36"/>
    <p:sldId id="383" r:id="rId37"/>
    <p:sldId id="285" r:id="rId38"/>
    <p:sldId id="384" r:id="rId39"/>
    <p:sldId id="286" r:id="rId40"/>
    <p:sldId id="385" r:id="rId41"/>
    <p:sldId id="386" r:id="rId42"/>
    <p:sldId id="287" r:id="rId43"/>
    <p:sldId id="288" r:id="rId44"/>
    <p:sldId id="387" r:id="rId45"/>
    <p:sldId id="289" r:id="rId46"/>
    <p:sldId id="290" r:id="rId47"/>
    <p:sldId id="291" r:id="rId48"/>
    <p:sldId id="292" r:id="rId49"/>
    <p:sldId id="293" r:id="rId50"/>
    <p:sldId id="388" r:id="rId51"/>
    <p:sldId id="294" r:id="rId52"/>
    <p:sldId id="295" r:id="rId53"/>
    <p:sldId id="296" r:id="rId54"/>
    <p:sldId id="297" r:id="rId55"/>
    <p:sldId id="298" r:id="rId56"/>
    <p:sldId id="299" r:id="rId57"/>
    <p:sldId id="300" r:id="rId58"/>
    <p:sldId id="389" r:id="rId59"/>
    <p:sldId id="301" r:id="rId60"/>
    <p:sldId id="302" r:id="rId61"/>
    <p:sldId id="390" r:id="rId62"/>
    <p:sldId id="303" r:id="rId63"/>
    <p:sldId id="304" r:id="rId64"/>
    <p:sldId id="392" r:id="rId65"/>
    <p:sldId id="305" r:id="rId66"/>
    <p:sldId id="306" r:id="rId67"/>
    <p:sldId id="393" r:id="rId68"/>
    <p:sldId id="307" r:id="rId69"/>
    <p:sldId id="308" r:id="rId70"/>
    <p:sldId id="391" r:id="rId71"/>
    <p:sldId id="309" r:id="rId72"/>
    <p:sldId id="310" r:id="rId73"/>
    <p:sldId id="394" r:id="rId74"/>
    <p:sldId id="311" r:id="rId75"/>
    <p:sldId id="312" r:id="rId76"/>
    <p:sldId id="395" r:id="rId77"/>
    <p:sldId id="313" r:id="rId78"/>
    <p:sldId id="314" r:id="rId79"/>
    <p:sldId id="315" r:id="rId80"/>
    <p:sldId id="316" r:id="rId81"/>
    <p:sldId id="317" r:id="rId82"/>
    <p:sldId id="396" r:id="rId83"/>
    <p:sldId id="318" r:id="rId84"/>
    <p:sldId id="397" r:id="rId85"/>
    <p:sldId id="319" r:id="rId86"/>
    <p:sldId id="320" r:id="rId87"/>
    <p:sldId id="321" r:id="rId88"/>
    <p:sldId id="322" r:id="rId89"/>
    <p:sldId id="323" r:id="rId90"/>
    <p:sldId id="324" r:id="rId91"/>
    <p:sldId id="325" r:id="rId92"/>
    <p:sldId id="326" r:id="rId93"/>
    <p:sldId id="327" r:id="rId94"/>
    <p:sldId id="328" r:id="rId95"/>
    <p:sldId id="329" r:id="rId96"/>
    <p:sldId id="330" r:id="rId97"/>
    <p:sldId id="398" r:id="rId98"/>
    <p:sldId id="331" r:id="rId99"/>
    <p:sldId id="399" r:id="rId100"/>
    <p:sldId id="332" r:id="rId101"/>
    <p:sldId id="333" r:id="rId102"/>
    <p:sldId id="400" r:id="rId103"/>
    <p:sldId id="334" r:id="rId104"/>
    <p:sldId id="335" r:id="rId105"/>
    <p:sldId id="336" r:id="rId106"/>
    <p:sldId id="337" r:id="rId107"/>
    <p:sldId id="401" r:id="rId108"/>
    <p:sldId id="338" r:id="rId109"/>
    <p:sldId id="402" r:id="rId110"/>
    <p:sldId id="339" r:id="rId111"/>
    <p:sldId id="340" r:id="rId112"/>
    <p:sldId id="341" r:id="rId113"/>
    <p:sldId id="342" r:id="rId114"/>
    <p:sldId id="343" r:id="rId115"/>
    <p:sldId id="403" r:id="rId116"/>
    <p:sldId id="344" r:id="rId117"/>
    <p:sldId id="404" r:id="rId118"/>
    <p:sldId id="345" r:id="rId119"/>
    <p:sldId id="405" r:id="rId120"/>
    <p:sldId id="346" r:id="rId121"/>
    <p:sldId id="347" r:id="rId122"/>
    <p:sldId id="348" r:id="rId123"/>
    <p:sldId id="349" r:id="rId124"/>
    <p:sldId id="350" r:id="rId125"/>
    <p:sldId id="407" r:id="rId126"/>
    <p:sldId id="408" r:id="rId127"/>
    <p:sldId id="351" r:id="rId128"/>
    <p:sldId id="352" r:id="rId129"/>
    <p:sldId id="353" r:id="rId130"/>
    <p:sldId id="354" r:id="rId131"/>
    <p:sldId id="355" r:id="rId132"/>
    <p:sldId id="356" r:id="rId133"/>
    <p:sldId id="409" r:id="rId134"/>
    <p:sldId id="357" r:id="rId135"/>
    <p:sldId id="358" r:id="rId136"/>
    <p:sldId id="359" r:id="rId137"/>
    <p:sldId id="360" r:id="rId138"/>
    <p:sldId id="361" r:id="rId139"/>
    <p:sldId id="410" r:id="rId140"/>
    <p:sldId id="362" r:id="rId141"/>
    <p:sldId id="363" r:id="rId142"/>
    <p:sldId id="364" r:id="rId143"/>
    <p:sldId id="365" r:id="rId144"/>
    <p:sldId id="411" r:id="rId145"/>
    <p:sldId id="366" r:id="rId146"/>
    <p:sldId id="412" r:id="rId147"/>
    <p:sldId id="367" r:id="rId148"/>
    <p:sldId id="368" r:id="rId149"/>
    <p:sldId id="369" r:id="rId150"/>
    <p:sldId id="370" r:id="rId151"/>
    <p:sldId id="371" r:id="rId152"/>
    <p:sldId id="372" r:id="rId153"/>
    <p:sldId id="373" r:id="rId154"/>
    <p:sldId id="374" r:id="rId155"/>
    <p:sldId id="375" r:id="rId156"/>
    <p:sldId id="413" r:id="rId157"/>
    <p:sldId id="376" r:id="rId15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40"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F5B103-8BB7-4E4D-A34A-3A01FFA7F7D9}" type="datetimeFigureOut">
              <a:rPr lang="tr-TR" smtClean="0"/>
              <a:pPr/>
              <a:t>22.02.2024</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B8B46D-5B70-49C0-848E-3BFA80239B79}" type="slidenum">
              <a:rPr lang="tr-TR" smtClean="0"/>
              <a:pPr/>
              <a:t>‹#›</a:t>
            </a:fld>
            <a:endParaRPr lang="tr-TR"/>
          </a:p>
        </p:txBody>
      </p:sp>
    </p:spTree>
    <p:extLst>
      <p:ext uri="{BB962C8B-B14F-4D97-AF65-F5344CB8AC3E}">
        <p14:creationId xmlns="" xmlns:p14="http://schemas.microsoft.com/office/powerpoint/2010/main" val="3703286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a:t>
            </a:fld>
            <a:endParaRPr lang="tr-TR"/>
          </a:p>
        </p:txBody>
      </p:sp>
    </p:spTree>
    <p:extLst>
      <p:ext uri="{BB962C8B-B14F-4D97-AF65-F5344CB8AC3E}">
        <p14:creationId xmlns="" xmlns:p14="http://schemas.microsoft.com/office/powerpoint/2010/main" val="524038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10</a:t>
            </a:fld>
            <a:endParaRPr lang="tr-TR"/>
          </a:p>
        </p:txBody>
      </p:sp>
    </p:spTree>
    <p:extLst>
      <p:ext uri="{BB962C8B-B14F-4D97-AF65-F5344CB8AC3E}">
        <p14:creationId xmlns="" xmlns:p14="http://schemas.microsoft.com/office/powerpoint/2010/main" val="1035417393"/>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131</a:t>
            </a:fld>
            <a:endParaRPr lang="tr-T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132</a:t>
            </a:fld>
            <a:endParaRPr lang="tr-T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134</a:t>
            </a:fld>
            <a:endParaRPr lang="tr-T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135</a:t>
            </a:fld>
            <a:endParaRPr lang="tr-TR"/>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136</a:t>
            </a:fld>
            <a:endParaRPr lang="tr-TR"/>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137</a:t>
            </a:fld>
            <a:endParaRPr lang="tr-TR"/>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138</a:t>
            </a:fld>
            <a:endParaRPr lang="tr-TR"/>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140</a:t>
            </a:fld>
            <a:endParaRPr lang="tr-TR"/>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141</a:t>
            </a:fld>
            <a:endParaRPr lang="tr-TR"/>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142</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11</a:t>
            </a:fld>
            <a:endParaRPr lang="tr-TR"/>
          </a:p>
        </p:txBody>
      </p:sp>
    </p:spTree>
    <p:extLst>
      <p:ext uri="{BB962C8B-B14F-4D97-AF65-F5344CB8AC3E}">
        <p14:creationId xmlns="" xmlns:p14="http://schemas.microsoft.com/office/powerpoint/2010/main" val="60820180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143</a:t>
            </a:fld>
            <a:endParaRPr lang="tr-TR"/>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145</a:t>
            </a:fld>
            <a:endParaRPr lang="tr-TR"/>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147</a:t>
            </a:fld>
            <a:endParaRPr lang="tr-TR"/>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148</a:t>
            </a:fld>
            <a:endParaRPr lang="tr-TR"/>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149</a:t>
            </a:fld>
            <a:endParaRPr lang="tr-TR"/>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150</a:t>
            </a:fld>
            <a:endParaRPr lang="tr-TR"/>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151</a:t>
            </a:fld>
            <a:endParaRPr lang="tr-TR"/>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152</a:t>
            </a:fld>
            <a:endParaRPr lang="tr-TR"/>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153</a:t>
            </a:fld>
            <a:endParaRPr lang="tr-TR"/>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154</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12</a:t>
            </a:fld>
            <a:endParaRPr lang="tr-TR"/>
          </a:p>
        </p:txBody>
      </p:sp>
    </p:spTree>
    <p:extLst>
      <p:ext uri="{BB962C8B-B14F-4D97-AF65-F5344CB8AC3E}">
        <p14:creationId xmlns="" xmlns:p14="http://schemas.microsoft.com/office/powerpoint/2010/main" val="2391307762"/>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155</a:t>
            </a:fld>
            <a:endParaRPr lang="tr-TR"/>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157</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13</a:t>
            </a:fld>
            <a:endParaRPr lang="tr-TR"/>
          </a:p>
        </p:txBody>
      </p:sp>
    </p:spTree>
    <p:extLst>
      <p:ext uri="{BB962C8B-B14F-4D97-AF65-F5344CB8AC3E}">
        <p14:creationId xmlns="" xmlns:p14="http://schemas.microsoft.com/office/powerpoint/2010/main" val="181655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14</a:t>
            </a:fld>
            <a:endParaRPr lang="tr-TR"/>
          </a:p>
        </p:txBody>
      </p:sp>
    </p:spTree>
    <p:extLst>
      <p:ext uri="{BB962C8B-B14F-4D97-AF65-F5344CB8AC3E}">
        <p14:creationId xmlns="" xmlns:p14="http://schemas.microsoft.com/office/powerpoint/2010/main" val="1920912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15</a:t>
            </a:fld>
            <a:endParaRPr lang="tr-TR"/>
          </a:p>
        </p:txBody>
      </p:sp>
    </p:spTree>
    <p:extLst>
      <p:ext uri="{BB962C8B-B14F-4D97-AF65-F5344CB8AC3E}">
        <p14:creationId xmlns="" xmlns:p14="http://schemas.microsoft.com/office/powerpoint/2010/main" val="1658179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16</a:t>
            </a:fld>
            <a:endParaRPr lang="tr-TR"/>
          </a:p>
        </p:txBody>
      </p:sp>
    </p:spTree>
    <p:extLst>
      <p:ext uri="{BB962C8B-B14F-4D97-AF65-F5344CB8AC3E}">
        <p14:creationId xmlns="" xmlns:p14="http://schemas.microsoft.com/office/powerpoint/2010/main" val="21469170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18</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20</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21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2</a:t>
            </a:fld>
            <a:endParaRPr lang="tr-TR"/>
          </a:p>
        </p:txBody>
      </p:sp>
    </p:spTree>
    <p:extLst>
      <p:ext uri="{BB962C8B-B14F-4D97-AF65-F5344CB8AC3E}">
        <p14:creationId xmlns="" xmlns:p14="http://schemas.microsoft.com/office/powerpoint/2010/main" val="522016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22</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23</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25</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26</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28</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29</a:t>
            </a:fld>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31</a:t>
            </a:fld>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32</a:t>
            </a:fld>
            <a:endParaRPr 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34</a:t>
            </a:fld>
            <a:endParaRPr lang="tr-T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35</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3</a:t>
            </a:fld>
            <a:endParaRPr lang="tr-TR"/>
          </a:p>
        </p:txBody>
      </p:sp>
    </p:spTree>
    <p:extLst>
      <p:ext uri="{BB962C8B-B14F-4D97-AF65-F5344CB8AC3E}">
        <p14:creationId xmlns="" xmlns:p14="http://schemas.microsoft.com/office/powerpoint/2010/main" val="36496368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37</a:t>
            </a:fld>
            <a:endParaRPr lang="tr-T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39</a:t>
            </a:fld>
            <a:endParaRPr lang="tr-T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42</a:t>
            </a:fld>
            <a:endParaRPr lang="tr-T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43</a:t>
            </a:fld>
            <a:endParaRPr lang="tr-T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45</a:t>
            </a:fld>
            <a:endParaRPr lang="tr-T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46</a:t>
            </a:fld>
            <a:endParaRPr lang="tr-T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47</a:t>
            </a:fld>
            <a:endParaRPr lang="tr-T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48</a:t>
            </a:fld>
            <a:endParaRPr lang="tr-T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49</a:t>
            </a:fld>
            <a:endParaRPr lang="tr-T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51</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4</a:t>
            </a:fld>
            <a:endParaRPr lang="tr-TR"/>
          </a:p>
        </p:txBody>
      </p:sp>
    </p:spTree>
    <p:extLst>
      <p:ext uri="{BB962C8B-B14F-4D97-AF65-F5344CB8AC3E}">
        <p14:creationId xmlns="" xmlns:p14="http://schemas.microsoft.com/office/powerpoint/2010/main" val="14275676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52</a:t>
            </a:fld>
            <a:endParaRPr lang="tr-T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53</a:t>
            </a:fld>
            <a:endParaRPr lang="tr-T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54</a:t>
            </a:fld>
            <a:endParaRPr lang="tr-T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55</a:t>
            </a:fld>
            <a:endParaRPr lang="tr-T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56</a:t>
            </a:fld>
            <a:endParaRPr lang="tr-T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57</a:t>
            </a:fld>
            <a:endParaRPr lang="tr-T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59</a:t>
            </a:fld>
            <a:endParaRPr lang="tr-T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60</a:t>
            </a:fld>
            <a:endParaRPr lang="tr-T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62</a:t>
            </a:fld>
            <a:endParaRPr lang="tr-T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63</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5</a:t>
            </a:fld>
            <a:endParaRPr lang="tr-TR"/>
          </a:p>
        </p:txBody>
      </p:sp>
    </p:spTree>
    <p:extLst>
      <p:ext uri="{BB962C8B-B14F-4D97-AF65-F5344CB8AC3E}">
        <p14:creationId xmlns="" xmlns:p14="http://schemas.microsoft.com/office/powerpoint/2010/main" val="33656519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65</a:t>
            </a:fld>
            <a:endParaRPr lang="tr-T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66</a:t>
            </a:fld>
            <a:endParaRPr lang="tr-T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68</a:t>
            </a:fld>
            <a:endParaRPr lang="tr-T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69</a:t>
            </a:fld>
            <a:endParaRPr lang="tr-TR"/>
          </a:p>
        </p:txBody>
      </p:sp>
    </p:spTree>
    <p:extLst>
      <p:ext uri="{BB962C8B-B14F-4D97-AF65-F5344CB8AC3E}">
        <p14:creationId xmlns="" xmlns:p14="http://schemas.microsoft.com/office/powerpoint/2010/main" val="314206261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71</a:t>
            </a:fld>
            <a:endParaRPr lang="tr-TR"/>
          </a:p>
        </p:txBody>
      </p:sp>
    </p:spTree>
    <p:extLst>
      <p:ext uri="{BB962C8B-B14F-4D97-AF65-F5344CB8AC3E}">
        <p14:creationId xmlns="" xmlns:p14="http://schemas.microsoft.com/office/powerpoint/2010/main" val="179129810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72</a:t>
            </a:fld>
            <a:endParaRPr lang="tr-T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74</a:t>
            </a:fld>
            <a:endParaRPr lang="tr-T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75</a:t>
            </a:fld>
            <a:endParaRPr lang="tr-T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77</a:t>
            </a:fld>
            <a:endParaRPr lang="tr-T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78</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6</a:t>
            </a:fld>
            <a:endParaRPr lang="tr-TR"/>
          </a:p>
        </p:txBody>
      </p:sp>
    </p:spTree>
    <p:extLst>
      <p:ext uri="{BB962C8B-B14F-4D97-AF65-F5344CB8AC3E}">
        <p14:creationId xmlns="" xmlns:p14="http://schemas.microsoft.com/office/powerpoint/2010/main" val="340727895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79</a:t>
            </a:fld>
            <a:endParaRPr lang="tr-T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80</a:t>
            </a:fld>
            <a:endParaRPr lang="tr-T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81</a:t>
            </a:fld>
            <a:endParaRPr lang="tr-T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83</a:t>
            </a:fld>
            <a:endParaRPr lang="tr-T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85</a:t>
            </a:fld>
            <a:endParaRPr lang="tr-TR"/>
          </a:p>
        </p:txBody>
      </p:sp>
    </p:spTree>
    <p:extLst>
      <p:ext uri="{BB962C8B-B14F-4D97-AF65-F5344CB8AC3E}">
        <p14:creationId xmlns="" xmlns:p14="http://schemas.microsoft.com/office/powerpoint/2010/main" val="187277411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86</a:t>
            </a:fld>
            <a:endParaRPr lang="tr-TR"/>
          </a:p>
        </p:txBody>
      </p:sp>
    </p:spTree>
    <p:extLst>
      <p:ext uri="{BB962C8B-B14F-4D97-AF65-F5344CB8AC3E}">
        <p14:creationId xmlns="" xmlns:p14="http://schemas.microsoft.com/office/powerpoint/2010/main" val="359284614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87</a:t>
            </a:fld>
            <a:endParaRPr lang="tr-TR"/>
          </a:p>
        </p:txBody>
      </p:sp>
    </p:spTree>
    <p:extLst>
      <p:ext uri="{BB962C8B-B14F-4D97-AF65-F5344CB8AC3E}">
        <p14:creationId xmlns="" xmlns:p14="http://schemas.microsoft.com/office/powerpoint/2010/main" val="213368594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88</a:t>
            </a:fld>
            <a:endParaRPr lang="tr-TR"/>
          </a:p>
        </p:txBody>
      </p:sp>
    </p:spTree>
    <p:extLst>
      <p:ext uri="{BB962C8B-B14F-4D97-AF65-F5344CB8AC3E}">
        <p14:creationId xmlns="" xmlns:p14="http://schemas.microsoft.com/office/powerpoint/2010/main" val="134166071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89</a:t>
            </a:fld>
            <a:endParaRPr lang="tr-TR"/>
          </a:p>
        </p:txBody>
      </p:sp>
    </p:spTree>
    <p:extLst>
      <p:ext uri="{BB962C8B-B14F-4D97-AF65-F5344CB8AC3E}">
        <p14:creationId xmlns="" xmlns:p14="http://schemas.microsoft.com/office/powerpoint/2010/main" val="126721289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90</a:t>
            </a:fld>
            <a:endParaRPr lang="tr-TR"/>
          </a:p>
        </p:txBody>
      </p:sp>
    </p:spTree>
    <p:extLst>
      <p:ext uri="{BB962C8B-B14F-4D97-AF65-F5344CB8AC3E}">
        <p14:creationId xmlns="" xmlns:p14="http://schemas.microsoft.com/office/powerpoint/2010/main" val="4241283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7</a:t>
            </a:fld>
            <a:endParaRPr lang="tr-TR"/>
          </a:p>
        </p:txBody>
      </p:sp>
    </p:spTree>
    <p:extLst>
      <p:ext uri="{BB962C8B-B14F-4D97-AF65-F5344CB8AC3E}">
        <p14:creationId xmlns="" xmlns:p14="http://schemas.microsoft.com/office/powerpoint/2010/main" val="265855358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91</a:t>
            </a:fld>
            <a:endParaRPr lang="tr-TR"/>
          </a:p>
        </p:txBody>
      </p:sp>
    </p:spTree>
    <p:extLst>
      <p:ext uri="{BB962C8B-B14F-4D97-AF65-F5344CB8AC3E}">
        <p14:creationId xmlns="" xmlns:p14="http://schemas.microsoft.com/office/powerpoint/2010/main" val="168999793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92</a:t>
            </a:fld>
            <a:endParaRPr lang="tr-T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93</a:t>
            </a:fld>
            <a:endParaRPr lang="tr-T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94</a:t>
            </a:fld>
            <a:endParaRPr lang="tr-T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95</a:t>
            </a:fld>
            <a:endParaRPr lang="tr-T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96</a:t>
            </a:fld>
            <a:endParaRPr lang="tr-T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98</a:t>
            </a:fld>
            <a:endParaRPr lang="tr-T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100</a:t>
            </a:fld>
            <a:endParaRPr lang="tr-T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101</a:t>
            </a:fld>
            <a:endParaRPr lang="tr-T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103</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8</a:t>
            </a:fld>
            <a:endParaRPr lang="tr-TR"/>
          </a:p>
        </p:txBody>
      </p:sp>
    </p:spTree>
    <p:extLst>
      <p:ext uri="{BB962C8B-B14F-4D97-AF65-F5344CB8AC3E}">
        <p14:creationId xmlns="" xmlns:p14="http://schemas.microsoft.com/office/powerpoint/2010/main" val="135315791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104</a:t>
            </a:fld>
            <a:endParaRPr lang="tr-T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105</a:t>
            </a:fld>
            <a:endParaRPr lang="tr-T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106</a:t>
            </a:fld>
            <a:endParaRPr lang="tr-T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108</a:t>
            </a:fld>
            <a:endParaRPr lang="tr-T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110</a:t>
            </a:fld>
            <a:endParaRPr lang="tr-T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111</a:t>
            </a:fld>
            <a:endParaRPr lang="tr-T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112</a:t>
            </a:fld>
            <a:endParaRPr lang="tr-T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113</a:t>
            </a:fld>
            <a:endParaRPr lang="tr-T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114</a:t>
            </a:fld>
            <a:endParaRPr lang="tr-TR"/>
          </a:p>
        </p:txBody>
      </p:sp>
    </p:spTree>
    <p:extLst>
      <p:ext uri="{BB962C8B-B14F-4D97-AF65-F5344CB8AC3E}">
        <p14:creationId xmlns="" xmlns:p14="http://schemas.microsoft.com/office/powerpoint/2010/main" val="173303845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116</a:t>
            </a:fld>
            <a:endParaRPr lang="tr-TR"/>
          </a:p>
        </p:txBody>
      </p:sp>
    </p:spTree>
    <p:extLst>
      <p:ext uri="{BB962C8B-B14F-4D97-AF65-F5344CB8AC3E}">
        <p14:creationId xmlns="" xmlns:p14="http://schemas.microsoft.com/office/powerpoint/2010/main" val="1997914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9</a:t>
            </a:fld>
            <a:endParaRPr lang="tr-TR"/>
          </a:p>
        </p:txBody>
      </p:sp>
    </p:spTree>
    <p:extLst>
      <p:ext uri="{BB962C8B-B14F-4D97-AF65-F5344CB8AC3E}">
        <p14:creationId xmlns="" xmlns:p14="http://schemas.microsoft.com/office/powerpoint/2010/main" val="19921278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118</a:t>
            </a:fld>
            <a:endParaRPr lang="tr-TR"/>
          </a:p>
        </p:txBody>
      </p:sp>
    </p:spTree>
    <p:extLst>
      <p:ext uri="{BB962C8B-B14F-4D97-AF65-F5344CB8AC3E}">
        <p14:creationId xmlns="" xmlns:p14="http://schemas.microsoft.com/office/powerpoint/2010/main" val="309886469"/>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120</a:t>
            </a:fld>
            <a:endParaRPr lang="tr-TR"/>
          </a:p>
        </p:txBody>
      </p:sp>
    </p:spTree>
    <p:extLst>
      <p:ext uri="{BB962C8B-B14F-4D97-AF65-F5344CB8AC3E}">
        <p14:creationId xmlns="" xmlns:p14="http://schemas.microsoft.com/office/powerpoint/2010/main" val="3397258341"/>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121</a:t>
            </a:fld>
            <a:endParaRPr lang="tr-TR"/>
          </a:p>
        </p:txBody>
      </p:sp>
    </p:spTree>
    <p:extLst>
      <p:ext uri="{BB962C8B-B14F-4D97-AF65-F5344CB8AC3E}">
        <p14:creationId xmlns="" xmlns:p14="http://schemas.microsoft.com/office/powerpoint/2010/main" val="3464497412"/>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122</a:t>
            </a:fld>
            <a:endParaRPr lang="tr-TR"/>
          </a:p>
        </p:txBody>
      </p:sp>
    </p:spTree>
    <p:extLst>
      <p:ext uri="{BB962C8B-B14F-4D97-AF65-F5344CB8AC3E}">
        <p14:creationId xmlns="" xmlns:p14="http://schemas.microsoft.com/office/powerpoint/2010/main" val="124632025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123</a:t>
            </a:fld>
            <a:endParaRPr lang="tr-TR"/>
          </a:p>
        </p:txBody>
      </p:sp>
    </p:spTree>
    <p:extLst>
      <p:ext uri="{BB962C8B-B14F-4D97-AF65-F5344CB8AC3E}">
        <p14:creationId xmlns="" xmlns:p14="http://schemas.microsoft.com/office/powerpoint/2010/main" val="2642715423"/>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124</a:t>
            </a:fld>
            <a:endParaRPr lang="tr-TR"/>
          </a:p>
        </p:txBody>
      </p:sp>
    </p:spTree>
    <p:extLst>
      <p:ext uri="{BB962C8B-B14F-4D97-AF65-F5344CB8AC3E}">
        <p14:creationId xmlns="" xmlns:p14="http://schemas.microsoft.com/office/powerpoint/2010/main" val="335724284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4B8B46D-5B70-49C0-848E-3BFA80239B79}" type="slidenum">
              <a:rPr lang="tr-TR" smtClean="0"/>
              <a:pPr/>
              <a:t>127</a:t>
            </a:fld>
            <a:endParaRPr lang="tr-TR"/>
          </a:p>
        </p:txBody>
      </p:sp>
    </p:spTree>
    <p:extLst>
      <p:ext uri="{BB962C8B-B14F-4D97-AF65-F5344CB8AC3E}">
        <p14:creationId xmlns="" xmlns:p14="http://schemas.microsoft.com/office/powerpoint/2010/main" val="196332272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128</a:t>
            </a:fld>
            <a:endParaRPr lang="tr-T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129</a:t>
            </a:fld>
            <a:endParaRPr lang="tr-T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4B8B46D-5B70-49C0-848E-3BFA80239B79}" type="slidenum">
              <a:rPr lang="tr-TR" smtClean="0"/>
              <a:pPr/>
              <a:t>130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5019" y="4953000"/>
            <a:ext cx="12197020"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BC5259FB-927A-4AF2-8262-605BA2CB3DBC}" type="datetimeFigureOut">
              <a:rPr lang="tr-TR" smtClean="0"/>
              <a:pPr/>
              <a:t>22.02.2024</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9A94516-D83A-4909-B1E3-97A0FF8A1CA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1481330"/>
            <a:ext cx="109728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C5259FB-927A-4AF2-8262-605BA2CB3DBC}" type="datetimeFigureOut">
              <a:rPr lang="tr-TR" smtClean="0"/>
              <a:pPr/>
              <a:t>22.02.2024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9A94516-D83A-4909-B1E3-97A0FF8A1CA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25351" y="274641"/>
            <a:ext cx="236996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41"/>
            <a:ext cx="84328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C5259FB-927A-4AF2-8262-605BA2CB3DBC}" type="datetimeFigureOut">
              <a:rPr lang="tr-TR" smtClean="0"/>
              <a:pPr/>
              <a:t>22.02.2024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9A94516-D83A-4909-B1E3-97A0FF8A1CA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C5259FB-927A-4AF2-8262-605BA2CB3DBC}" type="datetimeFigureOut">
              <a:rPr lang="tr-TR" smtClean="0"/>
              <a:pPr/>
              <a:t>22.02.2024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9A94516-D83A-4909-B1E3-97A0FF8A1CA8}"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BC5259FB-927A-4AF2-8262-605BA2CB3DBC}" type="datetimeFigureOut">
              <a:rPr lang="tr-TR" smtClean="0"/>
              <a:pPr/>
              <a:t>22.02.2024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9A94516-D83A-4909-B1E3-97A0FF8A1CA8}" type="slidenum">
              <a:rPr lang="tr-TR" smtClean="0"/>
              <a:pPr/>
              <a:t>‹#›</a:t>
            </a:fld>
            <a:endParaRPr lang="tr-TR"/>
          </a:p>
        </p:txBody>
      </p:sp>
      <p:sp>
        <p:nvSpPr>
          <p:cNvPr id="7" name="6 Köşeli Çift Ayraç"/>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C5259FB-927A-4AF2-8262-605BA2CB3DBC}" type="datetimeFigureOut">
              <a:rPr lang="tr-TR" smtClean="0"/>
              <a:pPr/>
              <a:t>22.02.2024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9A94516-D83A-4909-B1E3-97A0FF8A1CA8}"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9728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BC5259FB-927A-4AF2-8262-605BA2CB3DBC}" type="datetimeFigureOut">
              <a:rPr lang="tr-TR" smtClean="0"/>
              <a:pPr/>
              <a:t>22.02.2024</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9A94516-D83A-4909-B1E3-97A0FF8A1CA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BC5259FB-927A-4AF2-8262-605BA2CB3DBC}" type="datetimeFigureOut">
              <a:rPr lang="tr-TR" smtClean="0"/>
              <a:pPr/>
              <a:t>22.02.2024</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9A94516-D83A-4909-B1E3-97A0FF8A1CA8}"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BC5259FB-927A-4AF2-8262-605BA2CB3DBC}" type="datetimeFigureOut">
              <a:rPr lang="tr-TR" smtClean="0"/>
              <a:pPr/>
              <a:t>22.02.2024</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9A94516-D83A-4909-B1E3-97A0FF8A1CA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8969376" y="6407944"/>
            <a:ext cx="2560320" cy="365760"/>
          </a:xfrm>
        </p:spPr>
        <p:txBody>
          <a:bodyPr/>
          <a:lstStyle>
            <a:extLst/>
          </a:lstStyle>
          <a:p>
            <a:fld id="{BC5259FB-927A-4AF2-8262-605BA2CB3DBC}" type="datetimeFigureOut">
              <a:rPr lang="tr-TR" smtClean="0"/>
              <a:pPr/>
              <a:t>22.02.2024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9A94516-D83A-4909-B1E3-97A0FF8A1CA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BC5259FB-927A-4AF2-8262-605BA2CB3DBC}" type="datetimeFigureOut">
              <a:rPr lang="tr-TR" smtClean="0"/>
              <a:pPr/>
              <a:t>22.02.2024</a:t>
            </a:fld>
            <a:endParaRPr lang="tr-TR"/>
          </a:p>
        </p:txBody>
      </p:sp>
      <p:sp>
        <p:nvSpPr>
          <p:cNvPr id="6" name="5 Altbilgi Yer Tutucusu"/>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9A94516-D83A-4909-B1E3-97A0FF8A1CA8}" type="slidenum">
              <a:rPr lang="tr-TR" smtClean="0"/>
              <a:pPr/>
              <a:t>‹#›</a:t>
            </a:fld>
            <a:endParaRPr lang="tr-TR"/>
          </a:p>
        </p:txBody>
      </p:sp>
      <p:sp>
        <p:nvSpPr>
          <p:cNvPr id="2" name="1 Başlık"/>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BC5259FB-927A-4AF2-8262-605BA2CB3DBC}" type="datetimeFigureOut">
              <a:rPr lang="tr-TR" smtClean="0"/>
              <a:pPr/>
              <a:t>22.02.2024</a:t>
            </a:fld>
            <a:endParaRPr lang="tr-TR"/>
          </a:p>
        </p:txBody>
      </p:sp>
      <p:sp>
        <p:nvSpPr>
          <p:cNvPr id="22" name="21 Altbilgi Yer Tutucusu"/>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B9A94516-D83A-4909-B1E3-97A0FF8A1CA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KAPLANI UYANDIRMAK</a:t>
            </a:r>
            <a:br>
              <a:rPr lang="tr-TR" dirty="0" smtClean="0"/>
            </a:br>
            <a:r>
              <a:rPr lang="tr-TR" dirty="0" smtClean="0"/>
              <a:t>TRAVMAYI İYİLEŞTİRMEK</a:t>
            </a:r>
            <a:br>
              <a:rPr lang="tr-TR" dirty="0" smtClean="0"/>
            </a:br>
            <a:r>
              <a:rPr lang="tr-TR" dirty="0" smtClean="0"/>
              <a:t>Peter </a:t>
            </a:r>
            <a:r>
              <a:rPr lang="tr-TR" dirty="0" err="1" smtClean="0"/>
              <a:t>Levine</a:t>
            </a:r>
            <a:r>
              <a:rPr lang="tr-TR" dirty="0" smtClean="0"/>
              <a:t/>
            </a:r>
            <a:br>
              <a:rPr lang="tr-TR" dirty="0" smtClean="0"/>
            </a:br>
            <a:r>
              <a:rPr lang="tr-TR" dirty="0" err="1" smtClean="0"/>
              <a:t>Ann</a:t>
            </a:r>
            <a:r>
              <a:rPr lang="tr-TR" dirty="0" smtClean="0"/>
              <a:t> </a:t>
            </a:r>
            <a:r>
              <a:rPr lang="tr-TR" dirty="0" err="1" smtClean="0"/>
              <a:t>Frederick</a:t>
            </a:r>
            <a:endParaRPr lang="tr-TR" dirty="0"/>
          </a:p>
        </p:txBody>
      </p:sp>
      <p:sp>
        <p:nvSpPr>
          <p:cNvPr id="3" name="Alt Başlık 2"/>
          <p:cNvSpPr>
            <a:spLocks noGrp="1"/>
          </p:cNvSpPr>
          <p:nvPr>
            <p:ph type="subTitle" idx="1"/>
          </p:nvPr>
        </p:nvSpPr>
        <p:spPr/>
        <p:txBody>
          <a:bodyPr>
            <a:normAutofit fontScale="25000" lnSpcReduction="20000"/>
          </a:bodyPr>
          <a:lstStyle/>
          <a:p>
            <a:r>
              <a:rPr lang="tr-TR" sz="7200" dirty="0"/>
              <a:t>Boğucu Deneyimleri Dönüştürmek İçin Yaradılışımızdan Gelen Bir Potansiyele </a:t>
            </a:r>
            <a:r>
              <a:rPr lang="tr-TR" sz="7200" dirty="0" smtClean="0"/>
              <a:t>Sahibiz</a:t>
            </a:r>
          </a:p>
          <a:p>
            <a:r>
              <a:rPr lang="tr-TR" sz="7200" b="1" dirty="0"/>
              <a:t>Nerede olursak olalım, arkamızdan koşan gölge kesinlikle dört-ayaklıdır.</a:t>
            </a:r>
          </a:p>
          <a:p>
            <a:r>
              <a:rPr lang="tr-TR" sz="7200" dirty="0"/>
              <a:t>Her hayat kendisini yaşayanı hazırlıksız yakalayan zorluklar içerir. Okuyun, öğrenin ve hayata ve iyileşmeye hazırlıklı olun.</a:t>
            </a:r>
          </a:p>
          <a:p>
            <a:r>
              <a:rPr lang="tr-TR" sz="7200" dirty="0"/>
              <a:t>Bernard S. </a:t>
            </a:r>
            <a:r>
              <a:rPr lang="tr-TR" sz="7200" dirty="0" err="1"/>
              <a:t>Siegel</a:t>
            </a:r>
            <a:r>
              <a:rPr lang="tr-TR" sz="7200" dirty="0"/>
              <a:t>.</a:t>
            </a:r>
          </a:p>
          <a:p>
            <a:endParaRPr lang="tr-TR" dirty="0"/>
          </a:p>
          <a:p>
            <a:endParaRPr lang="tr-TR" dirty="0"/>
          </a:p>
        </p:txBody>
      </p:sp>
    </p:spTree>
    <p:extLst>
      <p:ext uri="{BB962C8B-B14F-4D97-AF65-F5344CB8AC3E}">
        <p14:creationId xmlns="" xmlns:p14="http://schemas.microsoft.com/office/powerpoint/2010/main" val="2116376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Temas anında (ya da hemen öncesinde) küçük antilop yere düştüğünde, gelmekte olan ölüme teslim olmuştur. Ama yine de yaralanmadan kurtulabilirdi. Taş kesilen hayvanlar ölü taklidi yapmazlar. Bu bürün memelilerde bulunan bir özelliktir ve ölüm kaçınılmaz göründüğünde içgüdüsel bir şekilde farklı bir bilinç düzeyine girmek demektir. </a:t>
            </a:r>
          </a:p>
          <a:p>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 xmlns:p14="http://schemas.microsoft.com/office/powerpoint/2010/main" val="406014087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Seyyar Ordu Cerrahi Hastanesi) ordusu doktorlarının yaralı askerlerden bahsederken kullandıkları bir ifadedir. </a:t>
            </a:r>
          </a:p>
          <a:p>
            <a:r>
              <a:rPr lang="tr-TR" dirty="0" smtClean="0"/>
              <a:t>Bir asker ameliyata dehşet ve panik duygusuyla girdiğinde anesteziden çıkışı da aynı şekilde, çok hızlı ve hummalı bir yönelimsizlik içinde oluyormuş. </a:t>
            </a:r>
          </a:p>
          <a:p>
            <a:r>
              <a:rPr lang="tr-TR" dirty="0" smtClean="0"/>
              <a:t>Biyolojik açıdan değerlendirildiğinde bu askerin göstermiş olduğu reaksiyon, korkutulup yakalandıktan sonra hayatta kalma mücadelesi veren hayvanınkiyle aynıdır. </a:t>
            </a:r>
          </a:p>
          <a:p>
            <a:r>
              <a:rPr lang="tr-TR" dirty="0" smtClean="0"/>
              <a:t>Çılgınca bir hırsla saldırma ya da çılgın gibi kaçmaya çabalama dürtüsü biyolojik açıdan yerindedir. </a:t>
            </a:r>
          </a:p>
          <a:p>
            <a:r>
              <a:rPr lang="tr-TR" dirty="0" smtClean="0"/>
              <a:t>Ele geçirildiğinde av konumundaki canlı hareketsizlik halinden çıkar ve eğer avcı konumundaki canlı hala ortamda mevcutsa hayatta kalması şiddetli bir saldırganlık sergileyip sergileyememesine bağlıdır.</a:t>
            </a:r>
          </a:p>
          <a:p>
            <a:endParaRPr lang="tr-TR" dirty="0"/>
          </a:p>
        </p:txBody>
      </p:sp>
      <p:sp>
        <p:nvSpPr>
          <p:cNvPr id="2" name="1 Başlık"/>
          <p:cNvSpPr>
            <a:spLocks noGrp="1"/>
          </p:cNvSpPr>
          <p:nvPr>
            <p:ph type="title"/>
          </p:nvPr>
        </p:nvSpPr>
        <p:spPr/>
        <p:txBody>
          <a:bodyPr/>
          <a:lstStyle/>
          <a:p>
            <a:r>
              <a:rPr lang="tr-TR" dirty="0" smtClean="0"/>
              <a:t>Donma Haline Nasıl Giriliyorsa Öyle Çıkılıyor</a:t>
            </a:r>
            <a:endParaRPr lang="tr-T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smtClean="0"/>
              <a:t>Av olmak istemeyen hayvan belli bir süre hareketsizlik hali içinde kalıp sonra titreyerek enerjiyi boşaltıp tekrar hareket ediyor. </a:t>
            </a:r>
          </a:p>
          <a:p>
            <a:r>
              <a:rPr lang="tr-TR" dirty="0" smtClean="0"/>
              <a:t>Biz insanların fazlasıyla gelişmiş beyinlerimiz için ise, hareketsizlik halinden çıkmak daha karmaşık bir hal almakta. </a:t>
            </a:r>
          </a:p>
          <a:p>
            <a:r>
              <a:rPr lang="tr-TR" dirty="0" smtClean="0"/>
              <a:t>Kendimizde ve başkalarında dehşeti, öfkeyi ve şiddeti yaşama korkusu ya da harekete geçme süreci sırasında enerji boşalımından dolayı aşırı bunalabilecek olma endişesi insanoğlunun hareketsizlik tepkisinin yerinden kıpırdamamasına neden oluyor. </a:t>
            </a:r>
          </a:p>
          <a:p>
            <a:r>
              <a:rPr lang="tr-TR" dirty="0" smtClean="0"/>
              <a:t>ölüm korkusu da bir diğer unsur. </a:t>
            </a:r>
          </a:p>
          <a:p>
            <a:r>
              <a:rPr lang="tr-TR" dirty="0" err="1" smtClean="0"/>
              <a:t>Neo</a:t>
            </a:r>
            <a:r>
              <a:rPr lang="tr-TR" dirty="0" smtClean="0"/>
              <a:t>-korteksimiz bize hareketsizliğin ölüme benzediği bilgisini verir. Ölüm ise insanların şiddetle kaçındığı bir deneyimdir. </a:t>
            </a:r>
          </a:p>
          <a:p>
            <a:endParaRPr lang="tr-TR" dirty="0"/>
          </a:p>
        </p:txBody>
      </p:sp>
      <p:sp>
        <p:nvSpPr>
          <p:cNvPr id="2" name="1 Başlık"/>
          <p:cNvSpPr>
            <a:spLocks noGrp="1"/>
          </p:cNvSpPr>
          <p:nvPr>
            <p:ph type="title"/>
          </p:nvPr>
        </p:nvSpPr>
        <p:spPr/>
        <p:txBody>
          <a:bodyPr/>
          <a:lstStyle/>
          <a:p>
            <a:r>
              <a:rPr lang="tr-TR" dirty="0" smtClean="0"/>
              <a:t>Hareketliliğe Geçiş</a:t>
            </a:r>
            <a:endParaRPr lang="tr-TR"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342901"/>
            <a:ext cx="10972800" cy="5664392"/>
          </a:xfrm>
        </p:spPr>
        <p:txBody>
          <a:bodyPr/>
          <a:lstStyle/>
          <a:p>
            <a:r>
              <a:rPr lang="tr-TR" dirty="0" smtClean="0"/>
              <a:t>Hayvanların onları engelleyen böyle bir </a:t>
            </a:r>
            <a:r>
              <a:rPr lang="tr-TR" dirty="0" err="1" smtClean="0"/>
              <a:t>farkındalıkları</a:t>
            </a:r>
            <a:r>
              <a:rPr lang="tr-TR" dirty="0" smtClean="0"/>
              <a:t> yoktur; </a:t>
            </a:r>
          </a:p>
          <a:p>
            <a:r>
              <a:rPr lang="tr-TR" dirty="0" smtClean="0"/>
              <a:t>onlar için yaşam ve ölüm bir sistemin, üstelik tamamıyla biyolojik bir sistemin parçalarıdır. </a:t>
            </a:r>
          </a:p>
          <a:p>
            <a:r>
              <a:rPr lang="tr-TR" dirty="0" smtClean="0"/>
              <a:t>İnsanoğlu ölümün ne demek olduğunu anlar ve dolayısıyla ölümden korkar. </a:t>
            </a:r>
          </a:p>
          <a:p>
            <a:r>
              <a:rPr lang="tr-TR" dirty="0" smtClean="0"/>
              <a:t>Rüyalarımızda bile ölümden kaçınırız. </a:t>
            </a:r>
          </a:p>
          <a:p>
            <a:r>
              <a:rPr lang="tr-TR" dirty="0" smtClean="0"/>
              <a:t>Hiç rüyanızda düşerken tam yere (veya suya v.s.) çakılacakken uyandığınızı gördüğünüz oldu mu? </a:t>
            </a:r>
          </a:p>
          <a:p>
            <a:r>
              <a:rPr lang="tr-TR" dirty="0" smtClean="0"/>
              <a:t>tam size zarar verecekken, o ölümcül darbeden hemen önce uyandınız mı? </a:t>
            </a:r>
          </a:p>
          <a:p>
            <a:r>
              <a:rPr lang="tr-TR" dirty="0" smtClean="0"/>
              <a:t>Donma tepkisinin ölüme benzemesi olgusu, insanoğlunun bu duyusal algıyla onu sonuca ulaştırmasına yetecek kadar uzun süre baş başa kalamamasının bir diğer sebebidir. </a:t>
            </a:r>
          </a:p>
          <a:p>
            <a:endParaRPr lang="tr-TR"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400051"/>
            <a:ext cx="10972800" cy="5607242"/>
          </a:xfrm>
        </p:spPr>
        <p:txBody>
          <a:bodyPr>
            <a:normAutofit lnSpcReduction="10000"/>
          </a:bodyPr>
          <a:lstStyle/>
          <a:p>
            <a:r>
              <a:rPr lang="tr-TR" dirty="0" smtClean="0"/>
              <a:t> </a:t>
            </a:r>
          </a:p>
          <a:p>
            <a:r>
              <a:rPr lang="tr-TR" dirty="0" smtClean="0"/>
              <a:t>Çoğumuz </a:t>
            </a:r>
            <a:r>
              <a:rPr lang="tr-TR" dirty="0" smtClean="0"/>
              <a:t>bu donma tepkisinin içine girip dışına çıkmaya fazla tolerans gösteremediğimizden travma semptomları birikir, korunur ve daha da karmaşıklaşmak üzere büyürler.</a:t>
            </a:r>
          </a:p>
          <a:p>
            <a:r>
              <a:rPr lang="tr-TR" dirty="0" smtClean="0"/>
              <a:t>Kendimize donma halinin ölüme benzer duygusunu dene-</a:t>
            </a:r>
            <a:r>
              <a:rPr lang="tr-TR" dirty="0" err="1" smtClean="0"/>
              <a:t>yimleme</a:t>
            </a:r>
            <a:r>
              <a:rPr lang="tr-TR" dirty="0" smtClean="0"/>
              <a:t> izni verirsek ve kendisine eşlik eden korkuyu ondan ayırabilirsek, hareketsizlikten çıkmayı başarabiliriz. </a:t>
            </a:r>
          </a:p>
          <a:p>
            <a:r>
              <a:rPr lang="tr-TR" dirty="0" smtClean="0"/>
              <a:t>Ancak ne yazık ki bunlar "dişini sık, katlan" yaklaşımıyla sonuç alınabilen deneyimler değiller. </a:t>
            </a:r>
          </a:p>
          <a:p>
            <a:r>
              <a:rPr lang="tr-TR" dirty="0" smtClean="0"/>
              <a:t>Donma tepkisi dehşet, öfke ya da ölüm deneyimine dönüştüğünde, olay meydana geldiği zaman verdiğimiz duygusal tepkinin aynısını verebiliyoruz. </a:t>
            </a:r>
          </a:p>
          <a:p>
            <a:r>
              <a:rPr lang="tr-TR" dirty="0" smtClean="0"/>
              <a:t>Donma tehlikesinden dışarıya çıkış yolu aşama aşama </a:t>
            </a:r>
            <a:r>
              <a:rPr lang="tr-TR" dirty="0" err="1" smtClean="0"/>
              <a:t>deneyimlenir</a:t>
            </a:r>
            <a:r>
              <a:rPr lang="tr-TR" dirty="0" smtClean="0"/>
              <a:t>, hareket kısmen güvende olunduğunda, duyusal algı aracılığıyla gerçekleştirilir.</a:t>
            </a:r>
            <a:endParaRPr lang="tr-TR"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Birbirini takip eden her bir donma çözülme deneyimi tek bir fark dışında fizyolojik düzeyde asıl deneyimle aynıdır. </a:t>
            </a:r>
          </a:p>
          <a:p>
            <a:r>
              <a:rPr lang="tr-TR" dirty="0" smtClean="0"/>
              <a:t>Her donmayla birlikte, durumla baş etmek üzere davet edilen enerji miktarı artar ve yeniden donmanın kümülatif etkileri de böylece birikir. </a:t>
            </a:r>
          </a:p>
          <a:p>
            <a:r>
              <a:rPr lang="tr-TR" dirty="0" smtClean="0"/>
              <a:t>Yeni enerji durumu daha çok semptomun oluşturulmasını gerektirir. </a:t>
            </a:r>
          </a:p>
          <a:p>
            <a:r>
              <a:rPr lang="tr-TR" dirty="0" smtClean="0"/>
              <a:t>Donma tepkisi kronikleşmekle kalmaz, yoğunlaşır da. </a:t>
            </a:r>
          </a:p>
          <a:p>
            <a:r>
              <a:rPr lang="tr-TR" dirty="0" smtClean="0"/>
              <a:t>Donan enerji biriktikçe, çaresizlik içinde onu kapsamaya çalışan semptomlar da birikir.</a:t>
            </a:r>
          </a:p>
          <a:p>
            <a:endParaRPr lang="tr-TR" dirty="0"/>
          </a:p>
        </p:txBody>
      </p:sp>
      <p:sp>
        <p:nvSpPr>
          <p:cNvPr id="2" name="1 Başlık"/>
          <p:cNvSpPr>
            <a:spLocks noGrp="1"/>
          </p:cNvSpPr>
          <p:nvPr>
            <p:ph type="title"/>
          </p:nvPr>
        </p:nvSpPr>
        <p:spPr/>
        <p:txBody>
          <a:bodyPr/>
          <a:lstStyle/>
          <a:p>
            <a:r>
              <a:rPr lang="tr-TR" dirty="0" smtClean="0"/>
              <a:t>Donmanın Kümülatif Etkisi</a:t>
            </a:r>
            <a:endParaRPr lang="tr-TR"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r>
              <a:rPr lang="tr-TR" dirty="0" err="1" smtClean="0"/>
              <a:t>Marius</a:t>
            </a:r>
            <a:r>
              <a:rPr lang="tr-TR" dirty="0" smtClean="0"/>
              <a:t> </a:t>
            </a:r>
            <a:r>
              <a:rPr lang="tr-TR" dirty="0" err="1" smtClean="0"/>
              <a:t>Vakhası</a:t>
            </a:r>
            <a:r>
              <a:rPr lang="tr-TR" dirty="0" smtClean="0"/>
              <a:t>:</a:t>
            </a:r>
          </a:p>
          <a:p>
            <a:r>
              <a:rPr lang="tr-TR" dirty="0" err="1" smtClean="0"/>
              <a:t>Marius</a:t>
            </a:r>
            <a:r>
              <a:rPr lang="tr-TR" dirty="0" smtClean="0"/>
              <a:t> zayıf, zeki, utangaç, erkek çocuğu görünümünde, yirmili yaşlarının ortalarına, </a:t>
            </a:r>
            <a:r>
              <a:rPr lang="tr-TR" dirty="0" err="1" smtClean="0"/>
              <a:t>Greenland'in</a:t>
            </a:r>
            <a:r>
              <a:rPr lang="tr-TR" dirty="0" smtClean="0"/>
              <a:t> ücra köşelerinden birinde doğup büyümüş genç bir Eskimo'ydu. </a:t>
            </a:r>
          </a:p>
          <a:p>
            <a:r>
              <a:rPr lang="tr-TR" dirty="0" smtClean="0"/>
              <a:t>Danimarka Kopenhag'daki bir eğitim sınıfının bir katılımcısı olan </a:t>
            </a:r>
            <a:r>
              <a:rPr lang="tr-TR" dirty="0" err="1" smtClean="0"/>
              <a:t>Marius</a:t>
            </a:r>
            <a:r>
              <a:rPr lang="tr-TR" dirty="0" smtClean="0"/>
              <a:t>, ders sırasında </a:t>
            </a:r>
            <a:r>
              <a:rPr lang="tr-TR" dirty="0" err="1" smtClean="0"/>
              <a:t>anksiyete</a:t>
            </a:r>
            <a:r>
              <a:rPr lang="tr-TR" dirty="0" smtClean="0"/>
              <a:t> ve panik eğilimine sahip olduğunu ve bunun özellikle kendisini onaylamasını istediği ve hayranlık duyduğu bir erkekle karşı karşıya kaldığında meydana geldiğini bildirdi. </a:t>
            </a:r>
          </a:p>
          <a:p>
            <a:r>
              <a:rPr lang="tr-TR" dirty="0" smtClean="0"/>
              <a:t>Bu </a:t>
            </a:r>
            <a:r>
              <a:rPr lang="tr-TR" dirty="0" err="1" smtClean="0"/>
              <a:t>anksiyete</a:t>
            </a:r>
            <a:r>
              <a:rPr lang="tr-TR" dirty="0" smtClean="0"/>
              <a:t> </a:t>
            </a:r>
            <a:r>
              <a:rPr lang="tr-TR" dirty="0" err="1" smtClean="0"/>
              <a:t>Marius'un</a:t>
            </a:r>
            <a:r>
              <a:rPr lang="tr-TR" dirty="0" smtClean="0"/>
              <a:t> bedeninde bacaklarda zayıflama ve sağ bacağın yanında bıçak saplanır gibi bir ağrıyla "semptomlaşmaktaydı" ve buna çoğunlukla dalgalar halinde gelen bulantılar eşlik etmekteydi. </a:t>
            </a:r>
          </a:p>
          <a:p>
            <a:r>
              <a:rPr lang="tr-TR" dirty="0" smtClean="0"/>
              <a:t>Bu deneyimi sırasında yüzü ve başı fazlasıyla ısınıyor ve kızarıp terliyordu. </a:t>
            </a:r>
            <a:r>
              <a:rPr lang="tr-TR" dirty="0" err="1" smtClean="0"/>
              <a:t>Marius</a:t>
            </a:r>
            <a:r>
              <a:rPr lang="tr-TR" dirty="0" smtClean="0"/>
              <a:t> bu duygulardan bahsederken bunları sekiz yaşında başına gelen bir olayla ilişkilendiriyordu.</a:t>
            </a:r>
            <a:endParaRPr lang="tr-TR" dirty="0"/>
          </a:p>
        </p:txBody>
      </p:sp>
      <p:sp>
        <p:nvSpPr>
          <p:cNvPr id="2" name="1 Başlık"/>
          <p:cNvSpPr>
            <a:spLocks noGrp="1"/>
          </p:cNvSpPr>
          <p:nvPr>
            <p:ph type="title"/>
          </p:nvPr>
        </p:nvSpPr>
        <p:spPr/>
        <p:txBody>
          <a:bodyPr/>
          <a:lstStyle/>
          <a:p>
            <a:r>
              <a:rPr lang="tr-TR" dirty="0" smtClean="0"/>
              <a:t>Patoloji Nasıl Biyoloji Olur?</a:t>
            </a:r>
            <a:endParaRPr lang="tr-TR"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471489"/>
            <a:ext cx="10972800" cy="5535804"/>
          </a:xfrm>
        </p:spPr>
        <p:txBody>
          <a:bodyPr>
            <a:normAutofit fontScale="92500" lnSpcReduction="20000"/>
          </a:bodyPr>
          <a:lstStyle/>
          <a:p>
            <a:r>
              <a:rPr lang="tr-TR" dirty="0" smtClean="0"/>
              <a:t>Bahsi geçen olay şöyle:</a:t>
            </a:r>
          </a:p>
          <a:p>
            <a:r>
              <a:rPr lang="tr-TR" dirty="0" err="1" smtClean="0"/>
              <a:t>Marius</a:t>
            </a:r>
            <a:r>
              <a:rPr lang="tr-TR" dirty="0" smtClean="0"/>
              <a:t> dağlarda tek başına yürüyerek evine dönerken, üç vahşi köpeğin saldırısına uğramış ve sağ bacağından çok kötü bir şekilde ısırılmıştı. </a:t>
            </a:r>
          </a:p>
          <a:p>
            <a:r>
              <a:rPr lang="tr-TR" dirty="0" smtClean="0"/>
              <a:t>Isırıldığını, bir komşunun kucağında gözlerini açtığını ve o sırada babasının kapıdan içeri girip kendisine kızdığını hatırlıyordu. </a:t>
            </a:r>
          </a:p>
          <a:p>
            <a:r>
              <a:rPr lang="tr-TR" dirty="0" smtClean="0"/>
              <a:t>Canı acıyordu, öfkeliydi ve babası tarafından reddedilmekten dolayı incinmişti. </a:t>
            </a:r>
          </a:p>
          <a:p>
            <a:r>
              <a:rPr lang="tr-TR" dirty="0" smtClean="0"/>
              <a:t>Özellikle hatırladığı bir şey de pantolonunun yırtılmış ve kana bulanmış olmasıydı. </a:t>
            </a:r>
          </a:p>
          <a:p>
            <a:r>
              <a:rPr lang="tr-TR" dirty="0" smtClean="0"/>
              <a:t>Bunu anlatırken ne kadar hayal kırıklığına uğradığı</a:t>
            </a:r>
          </a:p>
          <a:p>
            <a:r>
              <a:rPr lang="tr-TR" dirty="0" smtClean="0"/>
              <a:t>gözle görülüyordu. </a:t>
            </a:r>
          </a:p>
          <a:p>
            <a:r>
              <a:rPr lang="tr-TR" dirty="0" smtClean="0"/>
              <a:t>Ondan pantolonla ilgili bir şeyler daha anlatmasını istedim. </a:t>
            </a:r>
          </a:p>
          <a:p>
            <a:r>
              <a:rPr lang="tr-TR" dirty="0" smtClean="0"/>
              <a:t>Pantolonu </a:t>
            </a:r>
            <a:r>
              <a:rPr lang="tr-TR" dirty="0" err="1" smtClean="0"/>
              <a:t>Marius'un</a:t>
            </a:r>
            <a:r>
              <a:rPr lang="tr-TR" dirty="0" smtClean="0"/>
              <a:t> annesi kutup ayısı kürkünden </a:t>
            </a:r>
            <a:r>
              <a:rPr lang="tr-TR" dirty="0" err="1" smtClean="0"/>
              <a:t>Marius'a</a:t>
            </a:r>
            <a:r>
              <a:rPr lang="tr-TR" dirty="0" smtClean="0"/>
              <a:t> özel yapmış ve o sabah hediye etmişti. </a:t>
            </a:r>
          </a:p>
          <a:p>
            <a:r>
              <a:rPr lang="tr-TR" dirty="0" smtClean="0"/>
              <a:t>Bunun onu mutlu ettiği ve gurur duymasını sağladığı açık ve net görülüyordu. </a:t>
            </a:r>
          </a:p>
          <a:p>
            <a:r>
              <a:rPr lang="tr-TR" dirty="0" smtClean="0"/>
              <a:t>"avcıların ve köydeki yetişkin erkeklerin giydiği pantolonun aynısıydı" dedi.</a:t>
            </a:r>
          </a:p>
          <a:p>
            <a:endParaRPr lang="tr-TR"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485775"/>
            <a:ext cx="10972800" cy="5521517"/>
          </a:xfrm>
        </p:spPr>
        <p:txBody>
          <a:bodyPr>
            <a:normAutofit fontScale="77500" lnSpcReduction="20000"/>
          </a:bodyPr>
          <a:lstStyle/>
          <a:p>
            <a:r>
              <a:rPr lang="tr-TR" dirty="0" smtClean="0"/>
              <a:t>Daha da heyecanlanan </a:t>
            </a:r>
            <a:r>
              <a:rPr lang="tr-TR" dirty="0" err="1" smtClean="0"/>
              <a:t>Marius</a:t>
            </a:r>
            <a:r>
              <a:rPr lang="tr-TR" dirty="0" smtClean="0"/>
              <a:t> pantolonu tüm detayıyla sanki oradaymış gibi anlatıyordu.</a:t>
            </a:r>
          </a:p>
          <a:p>
            <a:r>
              <a:rPr lang="tr-TR" dirty="0" smtClean="0"/>
              <a:t>Pantolonu ellerinde tutuyormuş gibi hissediyordu.</a:t>
            </a:r>
          </a:p>
          <a:p>
            <a:r>
              <a:rPr lang="tr-TR" dirty="0" err="1" smtClean="0"/>
              <a:t>Marius'a</a:t>
            </a:r>
            <a:r>
              <a:rPr lang="tr-TR" dirty="0" smtClean="0"/>
              <a:t> "şu an bacaklarını pantolonun içinde hissedebiliyor musun? diye sordum.</a:t>
            </a:r>
          </a:p>
          <a:p>
            <a:r>
              <a:rPr lang="tr-TR" dirty="0" smtClean="0"/>
              <a:t>"Evet hissedebiliyorum, bacaklarım şu an çok güçlüler. Tıpkı ava çıkan erkeklerinkiler gibiler".</a:t>
            </a:r>
          </a:p>
          <a:p>
            <a:r>
              <a:rPr lang="tr-TR" dirty="0" smtClean="0"/>
              <a:t>imgeler ve bedensel duyumsamalar çözülmeye başladığında, </a:t>
            </a:r>
            <a:r>
              <a:rPr lang="tr-TR" dirty="0" err="1" smtClean="0"/>
              <a:t>Marius</a:t>
            </a:r>
            <a:r>
              <a:rPr lang="tr-TR" dirty="0" smtClean="0"/>
              <a:t> uçsuz bucaksız bir kayalık gördüğünü söyledi. </a:t>
            </a:r>
          </a:p>
          <a:p>
            <a:r>
              <a:rPr lang="tr-TR" dirty="0" smtClean="0"/>
              <a:t>Ona pantolonunu bacaklarında hissetmesini ve sonra kayalara bakmasını söyledim.</a:t>
            </a:r>
          </a:p>
          <a:p>
            <a:r>
              <a:rPr lang="tr-TR" dirty="0" smtClean="0"/>
              <a:t>"Bacaklarım atlamak istiyorlar; kendilerini hafif hissediyorlar, artık eskisi gibi gergin değiller. Su kaynağı gibiler, hafif ve güçlü". </a:t>
            </a:r>
          </a:p>
          <a:p>
            <a:r>
              <a:rPr lang="tr-TR" dirty="0" smtClean="0"/>
              <a:t>Daha sonra </a:t>
            </a:r>
            <a:r>
              <a:rPr lang="tr-TR" dirty="0" err="1" smtClean="0"/>
              <a:t>Marius</a:t>
            </a:r>
            <a:r>
              <a:rPr lang="tr-TR" dirty="0" smtClean="0"/>
              <a:t> bir kayanın kenarında duran uzun bir sopa gördüğünü söyledi ve onu aldı.</a:t>
            </a:r>
          </a:p>
          <a:p>
            <a:r>
              <a:rPr lang="tr-TR" dirty="0" smtClean="0"/>
              <a:t>"Nedir o?" diye sordum.</a:t>
            </a:r>
          </a:p>
          <a:p>
            <a:r>
              <a:rPr lang="tr-TR" dirty="0" smtClean="0"/>
              <a:t>"Bir mızrak" '</a:t>
            </a:r>
          </a:p>
          <a:p>
            <a:r>
              <a:rPr lang="tr-TR" dirty="0" smtClean="0"/>
              <a:t>"Büyük bir kutup ayısını takip ediyorum. Yanımda başka erkekler var ama onu ben öldüreceğim". </a:t>
            </a:r>
          </a:p>
          <a:p>
            <a:r>
              <a:rPr lang="tr-TR" dirty="0" smtClean="0"/>
              <a:t>(Kayadan kayaya atlayarak iz sürdüğünü imgelerken kalça, </a:t>
            </a:r>
            <a:r>
              <a:rPr lang="tr-TR" dirty="0" err="1" smtClean="0"/>
              <a:t>pelvis</a:t>
            </a:r>
            <a:r>
              <a:rPr lang="tr-TR" dirty="0" smtClean="0"/>
              <a:t> ve beden kaslarında çok küçük hareketler gözlenmekteydi). </a:t>
            </a:r>
          </a:p>
          <a:p>
            <a:r>
              <a:rPr lang="tr-TR" dirty="0" smtClean="0"/>
              <a:t>"Şu an onu görüyorum. Duruyorum ve mızrağımla nişan alıyorum" diye devam etti sözlerine</a:t>
            </a:r>
            <a:endParaRPr lang="tr-TR"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457201"/>
            <a:ext cx="10972800" cy="5550092"/>
          </a:xfrm>
        </p:spPr>
        <p:txBody>
          <a:bodyPr>
            <a:normAutofit fontScale="70000" lnSpcReduction="20000"/>
          </a:bodyPr>
          <a:lstStyle/>
          <a:p>
            <a:r>
              <a:rPr lang="tr-TR" dirty="0" smtClean="0"/>
              <a:t>"Evet" dedim, "bunu bütün bedeninde hisset, ayaklarının kayaların üzerinde olduklarını, bacaklarındaki gücü, sırtındaki ve kollarındaki kavisi ve bütün o gücü hisset". </a:t>
            </a:r>
          </a:p>
          <a:p>
            <a:r>
              <a:rPr lang="tr-TR" dirty="0" smtClean="0"/>
              <a:t>(Bu “hayal” oyunu </a:t>
            </a:r>
            <a:r>
              <a:rPr lang="tr-TR" dirty="0" err="1" smtClean="0"/>
              <a:t>Marius'un</a:t>
            </a:r>
            <a:r>
              <a:rPr lang="tr-TR" dirty="0" smtClean="0"/>
              <a:t>, köpeklerin saldırısına uğradığında engellenen içgüdüsel saldırgan davranışlarını uyarıyor, teşvik ediyordu. </a:t>
            </a:r>
          </a:p>
          <a:p>
            <a:r>
              <a:rPr lang="tr-TR" dirty="0" smtClean="0"/>
              <a:t> “Mızrağın havada uçtuğunu görüyorum” dedi </a:t>
            </a:r>
            <a:r>
              <a:rPr lang="tr-TR" dirty="0" err="1" smtClean="0"/>
              <a:t>Marius</a:t>
            </a:r>
            <a:r>
              <a:rPr lang="tr-TR" dirty="0" smtClean="0"/>
              <a:t>. </a:t>
            </a:r>
          </a:p>
          <a:p>
            <a:r>
              <a:rPr lang="tr-TR" dirty="0" err="1" smtClean="0"/>
              <a:t>Marius'un</a:t>
            </a:r>
            <a:r>
              <a:rPr lang="tr-TR" dirty="0" smtClean="0"/>
              <a:t> bedeninde yine küçük duruş değişiklikleri görülmeye başlanmıştı; kolları ve bacakları hafifçe titriyordu. </a:t>
            </a:r>
          </a:p>
          <a:p>
            <a:r>
              <a:rPr lang="tr-TR" dirty="0" smtClean="0"/>
              <a:t>Onu bunları hissetmeye teşvik ettim. Heyecan ve zevk dalgaları yaşadığını söyledi.</a:t>
            </a:r>
          </a:p>
          <a:p>
            <a:r>
              <a:rPr lang="tr-TR" dirty="0" smtClean="0"/>
              <a:t>“Başardım. Onu mızrağımla vurdum!”</a:t>
            </a:r>
          </a:p>
          <a:p>
            <a:r>
              <a:rPr lang="tr-TR" dirty="0" smtClean="0"/>
              <a:t>“Diğer adamlar ne yapıyorlar?” diye sordum (avcı dürtüleri bir kez daha çağırmayı umarak).</a:t>
            </a:r>
          </a:p>
          <a:p>
            <a:r>
              <a:rPr lang="tr-TR" dirty="0" smtClean="0"/>
              <a:t>“Karnını kesiyorlar ve içini boşaltarak kürkünü alıyorlar... pantolon ve ceket yapmak için. Sonra eti köye götürüyorlar.”</a:t>
            </a:r>
          </a:p>
          <a:p>
            <a:r>
              <a:rPr lang="tr-TR" dirty="0" smtClean="0"/>
              <a:t>“Pantolonunu hisset </a:t>
            </a:r>
            <a:r>
              <a:rPr lang="tr-TR" dirty="0" err="1" smtClean="0"/>
              <a:t>Marius</a:t>
            </a:r>
            <a:r>
              <a:rPr lang="tr-TR" dirty="0" smtClean="0"/>
              <a:t>, ellerin bacaklarında olsun". Ona bacaklarındaki histen kendisine kaynak yaratması için yardım etmeyi sürdürdüm. </a:t>
            </a:r>
          </a:p>
          <a:p>
            <a:r>
              <a:rPr lang="tr-TR" dirty="0" smtClean="0"/>
              <a:t>Bu kaynaklar gittikçe artan kaçma olasılığı yaratılarak zaman içinde de oluşturulabilirdi. </a:t>
            </a:r>
            <a:r>
              <a:rPr lang="tr-TR" dirty="0" err="1" smtClean="0"/>
              <a:t>Marius'un</a:t>
            </a:r>
            <a:r>
              <a:rPr lang="tr-TR" dirty="0" smtClean="0"/>
              <a:t> gözlerinde yaşlar birikmişti.</a:t>
            </a:r>
          </a:p>
          <a:p>
            <a:r>
              <a:rPr lang="tr-TR" dirty="0" smtClean="0"/>
              <a:t>“Bunu yapabilir misin?” diye sordum.</a:t>
            </a:r>
          </a:p>
          <a:p>
            <a:r>
              <a:rPr lang="tr-TR" dirty="0" smtClean="0"/>
              <a:t>“Bilmiyorum... Korkuyorum.”</a:t>
            </a:r>
          </a:p>
          <a:p>
            <a:r>
              <a:rPr lang="tr-TR" dirty="0" smtClean="0"/>
              <a:t>“Bacaklarını hisset, pantolonunu hisset”.</a:t>
            </a:r>
          </a:p>
          <a:p>
            <a:endParaRPr lang="tr-TR"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557213"/>
            <a:ext cx="10972800" cy="5450079"/>
          </a:xfrm>
        </p:spPr>
        <p:txBody>
          <a:bodyPr>
            <a:normAutofit fontScale="92500" lnSpcReduction="10000"/>
          </a:bodyPr>
          <a:lstStyle/>
          <a:p>
            <a:r>
              <a:rPr lang="tr-TR" dirty="0" smtClean="0"/>
              <a:t>Eskimo dilinde gittikçe artan bir perdeden bağırarak “ ... Evet, karnını kesip açıyorum, çok fazla kan var. içini boşaltıyorum. Şimdi deriyi kesiyorum, onu yüzüyorum, yanardöner bir pırıltısı var. </a:t>
            </a:r>
          </a:p>
          <a:p>
            <a:r>
              <a:rPr lang="tr-TR" dirty="0" smtClean="0"/>
              <a:t>Güzel bir kürk, kalın ve yumuşak. </a:t>
            </a:r>
          </a:p>
          <a:p>
            <a:r>
              <a:rPr lang="tr-TR" dirty="0" smtClean="0"/>
              <a:t>Çok sıcak tutacak bir kürk”.</a:t>
            </a:r>
          </a:p>
          <a:p>
            <a:r>
              <a:rPr lang="tr-TR" dirty="0" err="1" smtClean="0"/>
              <a:t>Marius'un</a:t>
            </a:r>
            <a:r>
              <a:rPr lang="tr-TR" dirty="0" smtClean="0"/>
              <a:t> bedeni heyecan, güç ve zaferle yeniden titremeye başladı. </a:t>
            </a:r>
          </a:p>
          <a:p>
            <a:r>
              <a:rPr lang="tr-TR" dirty="0" smtClean="0"/>
              <a:t>Aktivasyon/uyarılma bütün bedeninde oldukça yoğundu ve gözle görülebiliyordu. </a:t>
            </a:r>
          </a:p>
          <a:p>
            <a:r>
              <a:rPr lang="tr-TR" dirty="0" smtClean="0"/>
              <a:t>Köpeklerin saldırısına uğrayışına benzer bir düzeye yaklaşmaktaydı.</a:t>
            </a:r>
          </a:p>
          <a:p>
            <a:r>
              <a:rPr lang="tr-TR" dirty="0" smtClean="0"/>
              <a:t>"Kendini nasıl hissediyorsun </a:t>
            </a:r>
            <a:r>
              <a:rPr lang="tr-TR" dirty="0" err="1" smtClean="0"/>
              <a:t>Marius</a:t>
            </a:r>
            <a:r>
              <a:rPr lang="tr-TR" dirty="0" smtClean="0"/>
              <a:t>?"</a:t>
            </a:r>
          </a:p>
          <a:p>
            <a:r>
              <a:rPr lang="tr-TR" dirty="0" smtClean="0"/>
              <a:t>"Biraz korkuyorum... Bu kadar güçlü bir duyguyu daha önce hissettim mi bilmiyorum... Sanırım tamam... Gerçekten kendimi aslında çok güçlü ve enerji dolu hissediyorum, </a:t>
            </a:r>
          </a:p>
          <a:p>
            <a:r>
              <a:rPr lang="tr-TR" dirty="0" smtClean="0"/>
              <a:t>"Bacaklarını hisset, ayaklarını hisset, ellerinle pantolonuna dokun".</a:t>
            </a:r>
          </a:p>
          <a:p>
            <a:r>
              <a:rPr lang="tr-TR" dirty="0" smtClean="0"/>
              <a:t>"Evet, artık daha sakinim, o kadar telaşlı değilim... Daha çok güçlü gibiyim."</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Fizyologlar bu duruma “hareketsizlik” ya da “donma” tepkisi diyorlar. Büyük bir tehdide karşılaştıklarında sürüngenler ve memelilerin verdikleri üç ana tepkiden biri de bu. Diğer ikisi ise savaş ve kaçmaktır ve bu ikisi çoğumuza çok daha tanıdık gelir çünkü donma tepkisi hakkında daha az şey bilinmektedir. Ancak, son yirmi beş yıllık çalışmalarım sayesinde bunun insanoğlunun travmasının gizemini ortadan kaldırmak için tek ve en önemli tepki olduğuna ikna oldum.</a:t>
            </a:r>
          </a:p>
          <a:p>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 xmlns:p14="http://schemas.microsoft.com/office/powerpoint/2010/main" val="202795991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514351"/>
            <a:ext cx="10972800" cy="5492942"/>
          </a:xfrm>
        </p:spPr>
        <p:txBody>
          <a:bodyPr>
            <a:normAutofit fontScale="77500" lnSpcReduction="20000"/>
          </a:bodyPr>
          <a:lstStyle/>
          <a:p>
            <a:r>
              <a:rPr lang="tr-TR" dirty="0" smtClean="0"/>
              <a:t>"Peki, evet, iyi. Şimdi yürümeye başla, köye doğru yürüyerek geri dönüyorsun". </a:t>
            </a:r>
          </a:p>
          <a:p>
            <a:r>
              <a:rPr lang="tr-TR" dirty="0" smtClean="0"/>
              <a:t>(Yeni donanımlara sahip </a:t>
            </a:r>
            <a:r>
              <a:rPr lang="tr-TR" dirty="0" err="1" smtClean="0"/>
              <a:t>Marius'u</a:t>
            </a:r>
            <a:r>
              <a:rPr lang="tr-TR" dirty="0" smtClean="0"/>
              <a:t> travma anına doğru yönlendiriyordum).</a:t>
            </a:r>
          </a:p>
          <a:p>
            <a:r>
              <a:rPr lang="tr-TR" dirty="0" smtClean="0"/>
              <a:t>Birkaç dakika sonra </a:t>
            </a:r>
            <a:r>
              <a:rPr lang="tr-TR" dirty="0" err="1" smtClean="0"/>
              <a:t>Marius'un</a:t>
            </a:r>
            <a:r>
              <a:rPr lang="tr-TR" dirty="0" smtClean="0"/>
              <a:t> bedeni kasıldı ve hareketsiz kaldı. Kalp atışları hızlandı ve yüzü kızardı </a:t>
            </a:r>
          </a:p>
          <a:p>
            <a:r>
              <a:rPr lang="tr-TR" dirty="0" smtClean="0"/>
              <a:t>"köpekleri görüyorum... bana doğru geliyorlar"</a:t>
            </a:r>
          </a:p>
          <a:p>
            <a:r>
              <a:rPr lang="tr-TR" dirty="0" smtClean="0"/>
              <a:t>"Bacaklarını hisset </a:t>
            </a:r>
            <a:r>
              <a:rPr lang="tr-TR" dirty="0" err="1" smtClean="0"/>
              <a:t>Marius</a:t>
            </a:r>
            <a:r>
              <a:rPr lang="tr-TR" dirty="0" smtClean="0"/>
              <a:t>, pantolonuna dokun" dedim keskin bir tonlamayla. </a:t>
            </a:r>
          </a:p>
          <a:p>
            <a:r>
              <a:rPr lang="tr-TR" dirty="0" smtClean="0"/>
              <a:t>"Bacaklarını hisset ve bak. Ne oluyor?".</a:t>
            </a:r>
          </a:p>
          <a:p>
            <a:r>
              <a:rPr lang="tr-TR" dirty="0" smtClean="0"/>
              <a:t>"Dönüyorum, başka yöne dönüyorum. Köpekleri görüyorum. Bir direk görüyorum. Bir elektrik direği. </a:t>
            </a:r>
          </a:p>
          <a:p>
            <a:r>
              <a:rPr lang="tr-TR" dirty="0" smtClean="0"/>
              <a:t>Ona doğru yöneliyorum. Bunu hatırladığımı bilmiyordum." </a:t>
            </a:r>
          </a:p>
          <a:p>
            <a:r>
              <a:rPr lang="tr-TR" dirty="0" err="1" smtClean="0"/>
              <a:t>Marius'un</a:t>
            </a:r>
            <a:r>
              <a:rPr lang="tr-TR" dirty="0" smtClean="0"/>
              <a:t> rengi soldu. "Zayıflaşıyorum".</a:t>
            </a:r>
          </a:p>
          <a:p>
            <a:r>
              <a:rPr lang="tr-TR" dirty="0" smtClean="0"/>
              <a:t>"Pantolonunu hisset </a:t>
            </a:r>
            <a:r>
              <a:rPr lang="tr-TR" dirty="0" err="1" smtClean="0"/>
              <a:t>Marius</a:t>
            </a:r>
            <a:r>
              <a:rPr lang="tr-TR" dirty="0" smtClean="0"/>
              <a:t>" diye komut verdim "ellerinle pantolonunu hisset".</a:t>
            </a:r>
          </a:p>
          <a:p>
            <a:r>
              <a:rPr lang="tr-TR" dirty="0" smtClean="0"/>
              <a:t>"Koşuyorum". </a:t>
            </a:r>
          </a:p>
          <a:p>
            <a:r>
              <a:rPr lang="tr-TR" dirty="0" err="1" smtClean="0"/>
              <a:t>Marius'un</a:t>
            </a:r>
            <a:r>
              <a:rPr lang="tr-TR" dirty="0" smtClean="0"/>
              <a:t> rengi yerine geldi. "Bacaklarımı hissedebiliyorum. Güçlüler". Sonra yeniden rengi soldu ve bağırdı: </a:t>
            </a:r>
          </a:p>
          <a:p>
            <a:r>
              <a:rPr lang="tr-TR" dirty="0" smtClean="0"/>
              <a:t>"Ah!... bacağım, ateş gibi yanıyor. .. </a:t>
            </a:r>
            <a:r>
              <a:rPr lang="tr-TR" dirty="0" err="1" smtClean="0"/>
              <a:t>kıpırdayamıyo</a:t>
            </a:r>
            <a:r>
              <a:rPr lang="tr-TR" dirty="0" smtClean="0"/>
              <a:t>-</a:t>
            </a:r>
            <a:r>
              <a:rPr lang="tr-TR" dirty="0" err="1" smtClean="0"/>
              <a:t>rum</a:t>
            </a:r>
            <a:r>
              <a:rPr lang="tr-TR" dirty="0" smtClean="0"/>
              <a:t>, deniyorum ama hareket edemiyorum... yapamıyorum... hareket edemiyorum, bacağım hissizleşti... artık bacağımı hissedemiyorum". '	.</a:t>
            </a:r>
          </a:p>
          <a:p>
            <a:endParaRPr lang="tr-TR"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728663"/>
            <a:ext cx="10972800" cy="5278629"/>
          </a:xfrm>
        </p:spPr>
        <p:txBody>
          <a:bodyPr>
            <a:normAutofit lnSpcReduction="10000"/>
          </a:bodyPr>
          <a:lstStyle/>
          <a:p>
            <a:r>
              <a:rPr lang="tr-TR" dirty="0" smtClean="0"/>
              <a:t>"Dön </a:t>
            </a:r>
            <a:r>
              <a:rPr lang="tr-TR" dirty="0" err="1" smtClean="0"/>
              <a:t>Marius</a:t>
            </a:r>
            <a:r>
              <a:rPr lang="tr-TR" dirty="0" smtClean="0"/>
              <a:t>. Köpeğe dön. Ona bak".</a:t>
            </a:r>
          </a:p>
          <a:p>
            <a:r>
              <a:rPr lang="tr-TR" dirty="0" smtClean="0"/>
              <a:t>Kritik nokta burası. </a:t>
            </a:r>
            <a:r>
              <a:rPr lang="tr-TR" dirty="0" err="1" smtClean="0"/>
              <a:t>Marius’un</a:t>
            </a:r>
            <a:r>
              <a:rPr lang="tr-TR" dirty="0" smtClean="0"/>
              <a:t> eline bir rulo kağıt havlu verdim. O an donsaydı yeniden </a:t>
            </a:r>
            <a:r>
              <a:rPr lang="tr-TR" dirty="0" err="1" smtClean="0"/>
              <a:t>travmatize</a:t>
            </a:r>
            <a:r>
              <a:rPr lang="tr-TR" dirty="0" smtClean="0"/>
              <a:t> olabilirdi. </a:t>
            </a:r>
          </a:p>
          <a:p>
            <a:r>
              <a:rPr lang="tr-TR" dirty="0" smtClean="0"/>
              <a:t>Ruloyu kaptı ve ben dahil diğer grup üyeleri kendisine hayranlıkla bakıp onun ne kadar güçlü olduğunu izlerken, rulonun boğazını sıktı ve ruloyu bükerek ortadan ikiye ayırdı.</a:t>
            </a:r>
          </a:p>
          <a:p>
            <a:r>
              <a:rPr lang="tr-TR" dirty="0" smtClean="0"/>
              <a:t>"Şimdi diğerine dön, ona bak... dosdoğru gözlerinin içine bak".</a:t>
            </a:r>
          </a:p>
          <a:p>
            <a:r>
              <a:rPr lang="tr-TR" dirty="0" err="1" smtClean="0"/>
              <a:t>Marius</a:t>
            </a:r>
            <a:r>
              <a:rPr lang="tr-TR" dirty="0" smtClean="0"/>
              <a:t> bu kez öfke ve zafer çığlıkları atmaya başladı. </a:t>
            </a:r>
          </a:p>
          <a:p>
            <a:r>
              <a:rPr lang="tr-TR" dirty="0" smtClean="0"/>
              <a:t>Birkaç dakika bu yoğunluğa entegre olmakta olan bedensel tepkilerin yatışmasını bekledim. Sonra ondan tekrar oraya bakmasını istedim.</a:t>
            </a:r>
          </a:p>
          <a:p>
            <a:r>
              <a:rPr lang="tr-TR" dirty="0" smtClean="0"/>
              <a:t>"Ne görüyorsun?"</a:t>
            </a:r>
          </a:p>
          <a:p>
            <a:r>
              <a:rPr lang="tr-TR" dirty="0" smtClean="0"/>
              <a:t>"Onları görüyorum... Hepsi kan içinde ve ölü".</a:t>
            </a:r>
            <a:endParaRPr lang="tr-TR"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657225"/>
            <a:ext cx="10972800" cy="5350067"/>
          </a:xfrm>
        </p:spPr>
        <p:txBody>
          <a:bodyPr>
            <a:normAutofit fontScale="92500" lnSpcReduction="10000"/>
          </a:bodyPr>
          <a:lstStyle/>
          <a:p>
            <a:r>
              <a:rPr lang="tr-TR" dirty="0" smtClean="0"/>
              <a:t>(Hayali kutup ayısını öldürmekte ve karnını deşip iç organlarını çıkarmaktaki başarısı onu buna hazırlamıştı).</a:t>
            </a:r>
          </a:p>
          <a:p>
            <a:r>
              <a:rPr lang="tr-TR" dirty="0" smtClean="0"/>
              <a:t>Başı ve gözleri yavaşça sağa dönmeye başladı.</a:t>
            </a:r>
          </a:p>
          <a:p>
            <a:r>
              <a:rPr lang="tr-TR" dirty="0" smtClean="0"/>
              <a:t>"Ne görüyorsun?"</a:t>
            </a:r>
          </a:p>
          <a:p>
            <a:r>
              <a:rPr lang="tr-TR" dirty="0" smtClean="0"/>
              <a:t>"Elektrik direğini görüyorum... Üzerinde çıkıntılar var".</a:t>
            </a:r>
          </a:p>
          <a:p>
            <a:r>
              <a:rPr lang="tr-TR" dirty="0" smtClean="0"/>
              <a:t>"Tamam. Bacaklarını hisset. Pantolonunu hisset".</a:t>
            </a:r>
          </a:p>
          <a:p>
            <a:r>
              <a:rPr lang="tr-TR" dirty="0" smtClean="0"/>
              <a:t>Ona kaçıp kurtulma tepkisini tamamlaması için koşmasını söylemek üzereydim ki, benden önce davrandı ve </a:t>
            </a:r>
          </a:p>
          <a:p>
            <a:r>
              <a:rPr lang="tr-TR" dirty="0" smtClean="0"/>
              <a:t>"koşuyorum... bacaklarımı hissedebiliyorum, çok güçlüler, su pınarı gibiler" dedi. </a:t>
            </a:r>
          </a:p>
          <a:p>
            <a:r>
              <a:rPr lang="tr-TR" dirty="0" smtClean="0"/>
              <a:t>Bütün bedeni baştan aşağı titreyip, sarsılırken pantolonunun altındaki ritmik dalgalanmalar da artık gözle görülebilecek hale gelmişlerdi.</a:t>
            </a:r>
          </a:p>
          <a:p>
            <a:r>
              <a:rPr lang="tr-TR" dirty="0" smtClean="0"/>
              <a:t>"Tırmanıyorum... tırmanıyorum... tırmanıyorum... Aşağıda kaldılar, onları görüyorum... Öldüler ve ben güvendeyim." </a:t>
            </a:r>
          </a:p>
          <a:p>
            <a:r>
              <a:rPr lang="tr-TR" dirty="0" err="1" smtClean="0"/>
              <a:t>Marius</a:t>
            </a:r>
            <a:r>
              <a:rPr lang="tr-TR" dirty="0" smtClean="0"/>
              <a:t> yavaş yavaş hıçkırmaya başladı ve bizler birkaç dakika sessizce bekledik.</a:t>
            </a:r>
          </a:p>
          <a:p>
            <a:endParaRPr lang="tr-TR"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385763"/>
            <a:ext cx="10972800" cy="5621529"/>
          </a:xfrm>
        </p:spPr>
        <p:txBody>
          <a:bodyPr>
            <a:normAutofit fontScale="77500" lnSpcReduction="20000"/>
          </a:bodyPr>
          <a:lstStyle/>
          <a:p>
            <a:r>
              <a:rPr lang="tr-TR" dirty="0"/>
              <a:t>"Şimdi ne deneyimliyorsun?"</a:t>
            </a:r>
          </a:p>
          <a:p>
            <a:r>
              <a:rPr lang="tr-TR" dirty="0"/>
              <a:t>"Kocaman kollar tarafından taşınıyor gibiyim. Bir adam beni kucağına almış, ellerim ellerinin arasında. Beni kucağında taşıyor. Kendimi güvende hissediyorum". </a:t>
            </a:r>
          </a:p>
          <a:p>
            <a:r>
              <a:rPr lang="tr-TR" dirty="0" err="1"/>
              <a:t>Marius</a:t>
            </a:r>
            <a:r>
              <a:rPr lang="tr-TR" dirty="0"/>
              <a:t> çitler, köydeki evler ve benzeri bir dizi imgeden bahsediyordu. (Yavaşça ağlamaktaydı).</a:t>
            </a:r>
          </a:p>
          <a:p>
            <a:r>
              <a:rPr lang="tr-TR" dirty="0"/>
              <a:t>"Beni taşıyan adam bizim evin kapısını çalıyor. Kapı açılıyor... Babam... Çok şaşırıyor, altüst oluyor. Koşup bir havlu getiriyor... Bacağım çok kötü kanamakta... Pantolonum yırtık... Babam çok üzgün ... Bana kızgın değil, sadece çok endişeli. Acıtıyor, sabun acıtıyor". </a:t>
            </a:r>
          </a:p>
          <a:p>
            <a:r>
              <a:rPr lang="tr-TR" dirty="0"/>
              <a:t>Bu sözlerinin ardından </a:t>
            </a:r>
            <a:r>
              <a:rPr lang="tr-TR" dirty="0" err="1"/>
              <a:t>Marius</a:t>
            </a:r>
            <a:r>
              <a:rPr lang="tr-TR" dirty="0"/>
              <a:t> artık dolu </a:t>
            </a:r>
            <a:r>
              <a:rPr lang="tr-TR" dirty="0" err="1"/>
              <a:t>dolu</a:t>
            </a:r>
            <a:r>
              <a:rPr lang="tr-TR" dirty="0"/>
              <a:t> ama yumuşak hıçkırıklara boğuluyor. "Canım acıyor. Ağlıyorum ama o bana kızgın olmadığı için... Onun çok üzüldüğünü ve korktuğunu görebiliyorum. Her tarafımın titreşip titrediğini hissediyorum, düzenli ve sıcak. Babam beni seviyor."</a:t>
            </a:r>
          </a:p>
          <a:p>
            <a:r>
              <a:rPr lang="tr-TR" dirty="0" err="1"/>
              <a:t>Marius</a:t>
            </a:r>
            <a:r>
              <a:rPr lang="tr-TR" dirty="0"/>
              <a:t> yavaş yavaş titremeyi sürdürürken bedenini ter basmıştı, ılık ter damlacıkları süzülüyordu. </a:t>
            </a:r>
          </a:p>
          <a:p>
            <a:r>
              <a:rPr lang="tr-TR" dirty="0"/>
              <a:t>Ona "Babanın seni seviyor olması şu an bedeninde neler hissettiriyor?" diye sordum. Bir sessizlik oldu.</a:t>
            </a:r>
          </a:p>
          <a:p>
            <a:r>
              <a:rPr lang="tr-TR" dirty="0"/>
              <a:t>"Sıcak hissediyorum. Çok sıcak ve huzurlu. Artık ağlamaya ihtiyacım yok, iyiyim ve o sadece korkmuştu. Beni sevmediğinden değildi."</a:t>
            </a:r>
          </a:p>
          <a:p>
            <a:endParaRPr lang="tr-TR"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371475"/>
            <a:ext cx="10972800" cy="5635817"/>
          </a:xfrm>
        </p:spPr>
        <p:txBody>
          <a:bodyPr>
            <a:normAutofit fontScale="92500" lnSpcReduction="20000"/>
          </a:bodyPr>
          <a:lstStyle/>
          <a:p>
            <a:r>
              <a:rPr lang="tr-TR" dirty="0"/>
              <a:t>Yeniden Yapılandırmanın Bileşenleri</a:t>
            </a:r>
          </a:p>
          <a:p>
            <a:r>
              <a:rPr lang="tr-TR" dirty="0" err="1"/>
              <a:t>Marius</a:t>
            </a:r>
            <a:r>
              <a:rPr lang="tr-TR" dirty="0"/>
              <a:t> hikayesini anlatmaya başladığında ilk olarak kanlı ve yırtık pantolonuyla babasının kendisini reddedişinden söz etmişti. </a:t>
            </a:r>
          </a:p>
          <a:p>
            <a:r>
              <a:rPr lang="tr-TR" dirty="0"/>
              <a:t>Bir olayın tamamının tek bir imge içine sıkıştırılması travmaya dair karakteristik bir özelliktir. Bu olaydan sonra </a:t>
            </a:r>
            <a:r>
              <a:rPr lang="tr-TR" dirty="0" err="1"/>
              <a:t>Marius</a:t>
            </a:r>
            <a:r>
              <a:rPr lang="tr-TR" dirty="0"/>
              <a:t> kendini yenik, fazlasıyla incinmiş ve reddedilmiş hissetmişti. </a:t>
            </a:r>
          </a:p>
          <a:p>
            <a:r>
              <a:rPr lang="tr-TR" dirty="0"/>
              <a:t>Seans sırasında, kanlı ve yırtık pantolon imgesine atfettiği duyguları, onları analiz ya da kontrol etmeye çalışmadan hissettiğinde, bu duygularda bir değişim yaşamaya başladı. </a:t>
            </a:r>
          </a:p>
          <a:p>
            <a:r>
              <a:rPr lang="tr-TR" dirty="0"/>
              <a:t>Artık kürk pantolon onun için bir yenilgi, </a:t>
            </a:r>
            <a:r>
              <a:rPr lang="tr-TR" dirty="0" err="1"/>
              <a:t>incinmişlik</a:t>
            </a:r>
            <a:r>
              <a:rPr lang="tr-TR" dirty="0"/>
              <a:t> ya da reddedilme imgesi olmaktan çıkmış ve topraklanmayı ve o duyguların tam aksini teşvik eden bir katalizör haline gelmişti. Söz konusu pantolonun annesinden kendisine verilmiş bir armağan olduğunu imgelemek </a:t>
            </a:r>
            <a:r>
              <a:rPr lang="tr-TR" dirty="0" err="1"/>
              <a:t>Marius'ın</a:t>
            </a:r>
            <a:r>
              <a:rPr lang="tr-TR" dirty="0"/>
              <a:t> keyif ve mutlulukla zıplamak istemesini sağladı.</a:t>
            </a:r>
          </a:p>
          <a:p>
            <a:r>
              <a:rPr lang="tr-TR" dirty="0"/>
              <a:t>Duyusal algısıyla temas eden </a:t>
            </a:r>
            <a:r>
              <a:rPr lang="tr-TR" dirty="0" err="1"/>
              <a:t>Marius</a:t>
            </a:r>
            <a:r>
              <a:rPr lang="tr-TR" dirty="0"/>
              <a:t> bu algı aracılığıyla acısının ve incinmişliğinin arasında sağlam bir mücevher buldu. </a:t>
            </a:r>
          </a:p>
        </p:txBody>
      </p:sp>
    </p:spTree>
    <p:extLst>
      <p:ext uri="{BB962C8B-B14F-4D97-AF65-F5344CB8AC3E}">
        <p14:creationId xmlns="" xmlns:p14="http://schemas.microsoft.com/office/powerpoint/2010/main" val="156847098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dirty="0" smtClean="0"/>
              <a:t>Böylece acısının içine dalmak yerine bu mücevheri alıp çocukluktan yetişkinliğe ve bireyselliğe doğru “yürüyüşünü” bir yetişkin olarak tamamlamak için ilk adımı attı. </a:t>
            </a:r>
          </a:p>
          <a:p>
            <a:r>
              <a:rPr lang="tr-TR" dirty="0" smtClean="0"/>
              <a:t>Kendisine hediye edilen pantolonu sevinçle kabul ederek </a:t>
            </a:r>
            <a:r>
              <a:rPr lang="tr-TR" dirty="0" err="1" smtClean="0"/>
              <a:t>anksiyeteden</a:t>
            </a:r>
            <a:r>
              <a:rPr lang="tr-TR" dirty="0" smtClean="0"/>
              <a:t> heyecana ve coşkuya geçebilmeyi başarmaya başladı. </a:t>
            </a:r>
          </a:p>
          <a:p>
            <a:r>
              <a:rPr lang="tr-TR" dirty="0" smtClean="0"/>
              <a:t>Yaşama sevincini ve coşkusuyla korkusunu birbirlerinden ayrıştırarak kaplanı uyandırmaya dair bir diğer önemli adımı daha atmış oldu.</a:t>
            </a:r>
          </a:p>
          <a:p>
            <a:r>
              <a:rPr lang="tr-TR" dirty="0" smtClean="0"/>
              <a:t>Ardından, </a:t>
            </a:r>
            <a:r>
              <a:rPr lang="tr-TR" dirty="0" err="1" smtClean="0"/>
              <a:t>Marius</a:t>
            </a:r>
            <a:r>
              <a:rPr lang="tr-TR" dirty="0" smtClean="0"/>
              <a:t> bu heyecanını ve coşkusunu genişletip derinleştirebildi. </a:t>
            </a:r>
          </a:p>
          <a:p>
            <a:r>
              <a:rPr lang="tr-TR" dirty="0" smtClean="0"/>
              <a:t>Pantolonunu elleriyle hissederek ve bacaklarının bu pantolonun içinde olduğunu duyumsayarak da duyusal algı aracılığıyla kendisine derin bir kaynak oluşturmaya başladı.</a:t>
            </a:r>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257175"/>
            <a:ext cx="10972800" cy="5750117"/>
          </a:xfrm>
        </p:spPr>
        <p:txBody>
          <a:bodyPr>
            <a:normAutofit/>
          </a:bodyPr>
          <a:lstStyle/>
          <a:p>
            <a:r>
              <a:rPr lang="tr-TR" dirty="0" err="1"/>
              <a:t>Marius</a:t>
            </a:r>
            <a:r>
              <a:rPr lang="tr-TR" dirty="0"/>
              <a:t> köyündeki avcılarla özdeşleşerek bacaklarıyla yeniden bağlantı kurduğunda kendi bedeninde ve sosyal çevresiyle topraklanmış oldu. </a:t>
            </a:r>
          </a:p>
          <a:p>
            <a:r>
              <a:rPr lang="tr-TR" dirty="0"/>
              <a:t>Üzerine bastığımız zemini, toprağımızı yeniden kazanmamız travmanın iyileşmesinde önemli bir adımdır.</a:t>
            </a:r>
          </a:p>
          <a:p>
            <a:r>
              <a:rPr lang="tr-TR" dirty="0" err="1"/>
              <a:t>Marius</a:t>
            </a:r>
            <a:r>
              <a:rPr lang="tr-TR" dirty="0"/>
              <a:t> kendisini dağlarda yürüyüp kayadan kayaya atlarken hayal ederek güç ve esnekliğe dair bir duyusal algı geliştirdi. </a:t>
            </a:r>
          </a:p>
          <a:p>
            <a:r>
              <a:rPr lang="tr-TR" dirty="0"/>
              <a:t>Bu esneklik bacaklarımızdaki esneklik ve elastikiyet anlamına geliyor. </a:t>
            </a:r>
          </a:p>
          <a:p>
            <a:r>
              <a:rPr lang="tr-TR" dirty="0"/>
              <a:t>Aynı zamanda travmadan geri gelmek ve travmadan çıkmakla ilgili metaforik bir elastikiyet de söz konusu.</a:t>
            </a:r>
          </a:p>
          <a:p>
            <a:r>
              <a:rPr lang="tr-TR" dirty="0"/>
              <a:t>Ardından, </a:t>
            </a:r>
            <a:r>
              <a:rPr lang="tr-TR" dirty="0" err="1"/>
              <a:t>Marius</a:t>
            </a:r>
            <a:r>
              <a:rPr lang="tr-TR" dirty="0"/>
              <a:t> hayali kutup ayısının peşine düşüp onu öldürmeye hazır olduğunda, çocukken yaşadığı ezici ve aşırı bunaltıcı o olayda kaybettiği </a:t>
            </a:r>
            <a:r>
              <a:rPr lang="tr-TR" dirty="0" err="1"/>
              <a:t>agresyonu</a:t>
            </a:r>
            <a:r>
              <a:rPr lang="tr-TR" dirty="0"/>
              <a:t> tekrar harekete geçirdi. </a:t>
            </a:r>
          </a:p>
        </p:txBody>
      </p:sp>
    </p:spTree>
    <p:extLst>
      <p:ext uri="{BB962C8B-B14F-4D97-AF65-F5344CB8AC3E}">
        <p14:creationId xmlns="" xmlns:p14="http://schemas.microsoft.com/office/powerpoint/2010/main" val="301909993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785813"/>
            <a:ext cx="10972800" cy="5221479"/>
          </a:xfrm>
        </p:spPr>
        <p:txBody>
          <a:bodyPr>
            <a:normAutofit lnSpcReduction="10000"/>
          </a:bodyPr>
          <a:lstStyle/>
          <a:p>
            <a:r>
              <a:rPr lang="tr-TR" dirty="0" err="1" smtClean="0"/>
              <a:t>Agresyonun</a:t>
            </a:r>
            <a:r>
              <a:rPr lang="tr-TR" dirty="0" smtClean="0"/>
              <a:t> yeniden kazanılması travmanın etkilerini iyileştirmek için bir diğer anahtar faktördür. </a:t>
            </a:r>
          </a:p>
          <a:p>
            <a:r>
              <a:rPr lang="tr-TR" dirty="0" smtClean="0"/>
              <a:t>Saldırma yeteneğini yeniden kazanarak </a:t>
            </a:r>
            <a:r>
              <a:rPr lang="tr-TR" dirty="0" err="1" smtClean="0"/>
              <a:t>Marius</a:t>
            </a:r>
            <a:r>
              <a:rPr lang="tr-TR" dirty="0" smtClean="0"/>
              <a:t> bu travmanın çözülmesi için nihai adımları atacak kadar güçlendi. </a:t>
            </a:r>
          </a:p>
          <a:p>
            <a:r>
              <a:rPr lang="tr-TR" dirty="0" smtClean="0"/>
              <a:t>Bu yeni keşfedilmiş </a:t>
            </a:r>
            <a:r>
              <a:rPr lang="tr-TR" dirty="0" err="1" smtClean="0"/>
              <a:t>agresyon</a:t>
            </a:r>
            <a:r>
              <a:rPr lang="tr-TR" dirty="0" smtClean="0"/>
              <a:t>-la sahip olduğu karmaşık </a:t>
            </a:r>
            <a:r>
              <a:rPr lang="tr-TR" dirty="0" err="1" smtClean="0"/>
              <a:t>anksiyete</a:t>
            </a:r>
            <a:r>
              <a:rPr lang="tr-TR" dirty="0" smtClean="0"/>
              <a:t> duygusunu sevince ve muzaffer bir hakimiyete dönüştürdü. </a:t>
            </a:r>
          </a:p>
          <a:p>
            <a:r>
              <a:rPr lang="tr-TR" dirty="0" smtClean="0"/>
              <a:t>Kutup ayısını mızrakla öldürdüğünü hayal ederken zaferini kesinleştiren aktif tepkiyi de verdi; </a:t>
            </a:r>
          </a:p>
          <a:p>
            <a:r>
              <a:rPr lang="tr-TR" dirty="0" smtClean="0"/>
              <a:t>o artık yenilgiye uğramış bir çocuk değildi. </a:t>
            </a:r>
          </a:p>
          <a:p>
            <a:r>
              <a:rPr lang="tr-TR" dirty="0" smtClean="0"/>
              <a:t>Adım adım ilerleyerek çaresizlik ve donma halinin aktif ve agresif bir tepkiyle yer 'değiştirmesini sağlayabilmek </a:t>
            </a:r>
            <a:r>
              <a:rPr lang="tr-TR" dirty="0" err="1" smtClean="0"/>
              <a:t>Marius'un</a:t>
            </a:r>
            <a:r>
              <a:rPr lang="tr-TR" dirty="0" smtClean="0"/>
              <a:t> travmasını yeni bir şekle soktu.</a:t>
            </a:r>
          </a:p>
          <a:p>
            <a:endParaRPr lang="tr-TR" dirty="0" smtClean="0"/>
          </a:p>
          <a:p>
            <a:endParaRPr lang="tr-TR"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600075"/>
            <a:ext cx="10972800" cy="5407217"/>
          </a:xfrm>
        </p:spPr>
        <p:txBody>
          <a:bodyPr>
            <a:normAutofit/>
          </a:bodyPr>
          <a:lstStyle/>
          <a:p>
            <a:r>
              <a:rPr lang="tr-TR" dirty="0"/>
              <a:t>Yeniden yapılandırma travma oluştuğunda tıkanan kaynakların onarılmasıdır. </a:t>
            </a:r>
          </a:p>
          <a:p>
            <a:r>
              <a:rPr lang="tr-TR" dirty="0"/>
              <a:t>Yeniden yapılandırmanın genel stratejisi ise şöyle: </a:t>
            </a:r>
          </a:p>
          <a:p>
            <a:r>
              <a:rPr lang="tr-TR" dirty="0"/>
              <a:t>ilk adım duyusal algıya olanak yaratmaktır. </a:t>
            </a:r>
          </a:p>
          <a:p>
            <a:r>
              <a:rPr lang="tr-TR" dirty="0"/>
              <a:t>Bu algı oluştuktan sonra artık duygularımızın akışına teslim olabiliriz. </a:t>
            </a:r>
          </a:p>
          <a:p>
            <a:r>
              <a:rPr lang="tr-TR" dirty="0"/>
              <a:t>Buna titremek ve diğer anlık enerji boşalımları da dahildir. </a:t>
            </a:r>
          </a:p>
          <a:p>
            <a:r>
              <a:rPr lang="tr-TR" dirty="0"/>
              <a:t>Coşku ve korku arasında gelişebilen yersiz bağlılığı sonlandırmak, coşkuyla korkuyu birbirinden ayırmak için duyusal algıdan yararlanabiliyoruz. </a:t>
            </a:r>
          </a:p>
          <a:p>
            <a:r>
              <a:rPr lang="tr-TR" dirty="0"/>
              <a:t>Coşku yüklü bir duygu olduğundan ve biz bu şarjı </a:t>
            </a:r>
            <a:r>
              <a:rPr lang="tr-TR" dirty="0" err="1"/>
              <a:t>anksiyeteden</a:t>
            </a:r>
            <a:r>
              <a:rPr lang="tr-TR" dirty="0"/>
              <a:t> ayırıp serbest konumda korumak istediğimizden, bu duyguyu topraklamayı da başarabilmeliyiz. </a:t>
            </a:r>
          </a:p>
          <a:p>
            <a:r>
              <a:rPr lang="tr-TR" dirty="0"/>
              <a:t>Esneme ve toparlanma gücü çaresizliğin zıddıdır. </a:t>
            </a:r>
          </a:p>
        </p:txBody>
      </p:sp>
    </p:spTree>
    <p:extLst>
      <p:ext uri="{BB962C8B-B14F-4D97-AF65-F5344CB8AC3E}">
        <p14:creationId xmlns="" xmlns:p14="http://schemas.microsoft.com/office/powerpoint/2010/main" val="295738892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585789"/>
            <a:ext cx="10972800" cy="5421504"/>
          </a:xfrm>
        </p:spPr>
        <p:txBody>
          <a:bodyPr>
            <a:normAutofit fontScale="92500" lnSpcReduction="20000"/>
          </a:bodyPr>
          <a:lstStyle/>
          <a:p>
            <a:r>
              <a:rPr lang="tr-TR" dirty="0" smtClean="0"/>
              <a:t>Topraklanmış köklere sahip olan ağaçlar güçlülerdir ve kendi kendilerini onarabilirler. Kökleriyle topraktan beslenir ve güçlenerek büyürler. </a:t>
            </a:r>
          </a:p>
          <a:p>
            <a:r>
              <a:rPr lang="tr-TR" dirty="0" smtClean="0"/>
              <a:t>Topraklanma aynı zamanda ağacın esnek olmasını ve kendi kendini onarabilme yeteneğine sahip olmasını da sağlar; böylece ağaç köklerinden kopmadan, kökünden sökülmeden değişim rüzgarlarına kendini bırakarak bu rüzgarlara ayak uydurabilir. </a:t>
            </a:r>
          </a:p>
          <a:p>
            <a:r>
              <a:rPr lang="tr-TR" dirty="0" smtClean="0"/>
              <a:t>Yaylanma (elastikiyet) ritmik bir şekilde bir topraklanıp bir “havalanma” becerisidir. </a:t>
            </a:r>
          </a:p>
          <a:p>
            <a:r>
              <a:rPr lang="tr-TR" dirty="0" smtClean="0"/>
              <a:t>Bu canlılık topraklanmanın dinamiğidir. </a:t>
            </a:r>
          </a:p>
          <a:p>
            <a:r>
              <a:rPr lang="tr-TR" dirty="0" smtClean="0"/>
              <a:t>Saldırganlık ise özellikle içgüdüleri ve gücü kullanma açısından biyolojik bakımdan canlı ve enerjik olma becerisidir. </a:t>
            </a:r>
          </a:p>
          <a:p>
            <a:r>
              <a:rPr lang="tr-TR" dirty="0" smtClean="0"/>
              <a:t>Hareketsizlik halinde (</a:t>
            </a:r>
            <a:r>
              <a:rPr lang="tr-TR" dirty="0" err="1" smtClean="0"/>
              <a:t>travmatize</a:t>
            </a:r>
            <a:r>
              <a:rPr lang="tr-TR" dirty="0" smtClean="0"/>
              <a:t> olunduğunda) savunma için. gerekli bu enerjilere ulaşmak mümkün olmaz. </a:t>
            </a:r>
          </a:p>
          <a:p>
            <a:r>
              <a:rPr lang="tr-TR" dirty="0" smtClean="0"/>
              <a:t>Sağlıklı saldırganlığın (sağlıklı </a:t>
            </a:r>
            <a:r>
              <a:rPr lang="tr-TR" dirty="0" err="1" smtClean="0"/>
              <a:t>agresyonun</a:t>
            </a:r>
            <a:r>
              <a:rPr lang="tr-TR" dirty="0" smtClean="0"/>
              <a:t>) onarılması travmanın iyileştirilmesinin en önemli yanlarından biridir.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57213"/>
            <a:ext cx="10515600" cy="5633818"/>
          </a:xfrm>
        </p:spPr>
        <p:txBody>
          <a:bodyPr>
            <a:normAutofit/>
          </a:bodyPr>
          <a:lstStyle/>
          <a:p>
            <a:r>
              <a:rPr lang="tr-TR" sz="2600" dirty="0" smtClean="0"/>
              <a:t>Doğa donma tepkisini iyiliğimiz için icat etmiş. </a:t>
            </a:r>
          </a:p>
          <a:p>
            <a:r>
              <a:rPr lang="tr-TR" sz="2600" dirty="0" smtClean="0"/>
              <a:t>Öncelikle bu hayatta kalmak için bir son-çare stratejisi olarak hizmet eder. </a:t>
            </a:r>
          </a:p>
          <a:p>
            <a:r>
              <a:rPr lang="tr-TR" sz="2600" dirty="0" smtClean="0"/>
              <a:t>Bunu ölü numarası yapmak olarak düşünürseniz, daha iyi anlayabilirsiniz. </a:t>
            </a:r>
          </a:p>
          <a:p>
            <a:r>
              <a:rPr lang="tr-TR" sz="2600" dirty="0" smtClean="0"/>
              <a:t>Biraz önceki küçük antiloba geri dönersek, parsın “ölü” avını diğer avcılardan korumak için güvenli bir yere bırakma olasılığı var ya da daha sonra diğer arkadaşlarıyla paylaşmak üzere yuvasına da götürebilir. </a:t>
            </a:r>
          </a:p>
          <a:p>
            <a:r>
              <a:rPr lang="tr-TR" sz="2600" dirty="0" smtClean="0"/>
              <a:t>Bu süre içinde ise antilop donma halinden uyanarak, bir anlık bir boşluk yakalayıp kendisini kurtaracak hamleyi yapabilir. </a:t>
            </a:r>
          </a:p>
          <a:p>
            <a:r>
              <a:rPr lang="tr-TR" sz="2600" dirty="0" smtClean="0"/>
              <a:t>Tehlike geçtikten sonra ise söz konusu hayvan donma tepkisinin kalıntılarını kelimenin tam anlamıyla silkeler ve bedeninin kontrolünü tekrar tümüyle ele geçirir. </a:t>
            </a:r>
          </a:p>
          <a:p>
            <a:r>
              <a:rPr lang="tr-TR" sz="2600" dirty="0" smtClean="0"/>
              <a:t>Sonrasında </a:t>
            </a:r>
            <a:r>
              <a:rPr lang="tr-TR" sz="2600" dirty="0"/>
              <a:t>da hiçbir şey olmamış gibi normal hayatına geri döner. </a:t>
            </a:r>
          </a:p>
          <a:p>
            <a:endParaRPr lang="tr-TR" dirty="0"/>
          </a:p>
        </p:txBody>
      </p:sp>
    </p:spTree>
    <p:extLst>
      <p:ext uri="{BB962C8B-B14F-4D97-AF65-F5344CB8AC3E}">
        <p14:creationId xmlns="" xmlns:p14="http://schemas.microsoft.com/office/powerpoint/2010/main" val="203784164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Travmatize</a:t>
            </a:r>
            <a:r>
              <a:rPr lang="tr-TR" dirty="0"/>
              <a:t> olmuş herhangi birinde mutlaka bulunan dört bileşen şöyledir:</a:t>
            </a:r>
          </a:p>
          <a:p>
            <a:r>
              <a:rPr lang="tr-TR" dirty="0"/>
              <a:t>1.	Aşırı uyarılma (Aşırı tepkisellik)</a:t>
            </a:r>
          </a:p>
          <a:p>
            <a:r>
              <a:rPr lang="tr-TR" dirty="0"/>
              <a:t>2.	</a:t>
            </a:r>
            <a:r>
              <a:rPr lang="tr-TR" dirty="0" err="1"/>
              <a:t>Konstriksiyon</a:t>
            </a:r>
            <a:r>
              <a:rPr lang="tr-TR" dirty="0"/>
              <a:t> (Daralma)</a:t>
            </a:r>
          </a:p>
          <a:p>
            <a:r>
              <a:rPr lang="tr-TR" dirty="0"/>
              <a:t>3.	</a:t>
            </a:r>
            <a:r>
              <a:rPr lang="tr-TR" dirty="0" err="1"/>
              <a:t>Disosiasyon</a:t>
            </a:r>
            <a:r>
              <a:rPr lang="tr-TR" dirty="0"/>
              <a:t> (ayrışma-bölünme)</a:t>
            </a:r>
          </a:p>
          <a:p>
            <a:r>
              <a:rPr lang="tr-TR" dirty="0"/>
              <a:t>4.	Savunmasızlık hissetmeye bağlı donma (hareketsizlik)</a:t>
            </a:r>
          </a:p>
          <a:p>
            <a:endParaRPr lang="tr-TR" dirty="0"/>
          </a:p>
        </p:txBody>
      </p:sp>
      <p:sp>
        <p:nvSpPr>
          <p:cNvPr id="2" name="Unvan 1"/>
          <p:cNvSpPr>
            <a:spLocks noGrp="1"/>
          </p:cNvSpPr>
          <p:nvPr>
            <p:ph type="title"/>
          </p:nvPr>
        </p:nvSpPr>
        <p:spPr/>
        <p:txBody>
          <a:bodyPr/>
          <a:lstStyle/>
          <a:p>
            <a:r>
              <a:rPr lang="tr-TR" dirty="0" err="1" smtClean="0"/>
              <a:t>Travmatik</a:t>
            </a:r>
            <a:r>
              <a:rPr lang="tr-TR" dirty="0" smtClean="0"/>
              <a:t> Tepkinin Özü</a:t>
            </a:r>
            <a:endParaRPr lang="tr-TR" dirty="0"/>
          </a:p>
        </p:txBody>
      </p:sp>
    </p:spTree>
    <p:extLst>
      <p:ext uri="{BB962C8B-B14F-4D97-AF65-F5344CB8AC3E}">
        <p14:creationId xmlns="" xmlns:p14="http://schemas.microsoft.com/office/powerpoint/2010/main" val="797079198"/>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r>
              <a:rPr lang="tr-TR" dirty="0"/>
              <a:t>Uyarılma - Yükselenin İnmesi Gerekir</a:t>
            </a:r>
          </a:p>
          <a:p>
            <a:r>
              <a:rPr lang="tr-TR" dirty="0"/>
              <a:t>Tehlike algıladığımızda ya da tehdit altında olduğumuzu hissettiğimizde uyarılırız. </a:t>
            </a:r>
          </a:p>
          <a:p>
            <a:r>
              <a:rPr lang="tr-TR" dirty="0"/>
              <a:t>Uyarılma hayatta kalma tepkilerimize enerji gönderen aktivitedir. </a:t>
            </a:r>
          </a:p>
          <a:p>
            <a:r>
              <a:rPr lang="tr-TR" dirty="0"/>
              <a:t>Çoğumuz yaban hayata dair uyarılmadan elde ettiğimiz "doğal yükselmeden" hoşlanırız. </a:t>
            </a:r>
            <a:r>
              <a:rPr lang="tr-TR" dirty="0" err="1"/>
              <a:t>Bungee-jumping</a:t>
            </a:r>
            <a:r>
              <a:rPr lang="tr-TR" dirty="0"/>
              <a:t>, paraşüt ve yamaç paraşütü gibi "ölümün kıyısında" dolaşmamızı sağlayan deneyimler birçoğumuzun ilgi alanındadır. çünkü aşırı uyarılma (aşırı tepkisellik) hali insana </a:t>
            </a:r>
            <a:r>
              <a:rPr lang="tr-TR" dirty="0" err="1"/>
              <a:t>öforik</a:t>
            </a:r>
            <a:r>
              <a:rPr lang="tr-TR" dirty="0"/>
              <a:t> (sevinçten havalara uçmak benzeri) duygular hissettirir. </a:t>
            </a:r>
          </a:p>
          <a:p>
            <a:r>
              <a:rPr lang="tr-TR" dirty="0"/>
              <a:t>Sayısız savaş gazisiyle çalıştım ve konuştum, çoğu "savaş ateşinin" ortasında kaldığından beri tam olarak yaşayamadığını söylüyor ve bunun yasını tutuyordu. </a:t>
            </a:r>
          </a:p>
          <a:p>
            <a:r>
              <a:rPr lang="tr-TR" dirty="0"/>
              <a:t>zorlanır ya da tehdit ediliriz ve uyarılmış oluruz; </a:t>
            </a:r>
          </a:p>
          <a:p>
            <a:r>
              <a:rPr lang="tr-TR" dirty="0"/>
              <a:t>bu uyarılma zorluk ya da tehditle yüz yüze gelmek üzere hareketlendiğimizde tepe noktasına ulaşır; </a:t>
            </a:r>
          </a:p>
          <a:p>
            <a:r>
              <a:rPr lang="tr-TR" dirty="0"/>
              <a:t>sonra uyarılma aktif bir şekilde kırılır ve bizi terk ederek sakin, dingin ve tatmin olmuş bir hal almamızı sağlar.</a:t>
            </a:r>
          </a:p>
          <a:p>
            <a:endParaRPr lang="tr-TR" dirty="0"/>
          </a:p>
        </p:txBody>
      </p:sp>
      <p:sp>
        <p:nvSpPr>
          <p:cNvPr id="2" name="Unvan 1"/>
          <p:cNvSpPr>
            <a:spLocks noGrp="1"/>
          </p:cNvSpPr>
          <p:nvPr>
            <p:ph type="title"/>
          </p:nvPr>
        </p:nvSpPr>
        <p:spPr/>
        <p:txBody>
          <a:bodyPr/>
          <a:lstStyle/>
          <a:p>
            <a:r>
              <a:rPr lang="tr-TR" dirty="0" smtClean="0"/>
              <a:t>1. Uyarılma</a:t>
            </a:r>
            <a:endParaRPr lang="tr-TR" dirty="0"/>
          </a:p>
        </p:txBody>
      </p:sp>
    </p:spTree>
    <p:extLst>
      <p:ext uri="{BB962C8B-B14F-4D97-AF65-F5344CB8AC3E}">
        <p14:creationId xmlns="" xmlns:p14="http://schemas.microsoft.com/office/powerpoint/2010/main" val="2472055513"/>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err="1"/>
              <a:t>Travmatize</a:t>
            </a:r>
            <a:r>
              <a:rPr lang="tr-TR" dirty="0"/>
              <a:t> olmuş kişiler uyarılma döngüsüne dair derin bir güvensizlik taşırlar; </a:t>
            </a:r>
          </a:p>
          <a:p>
            <a:r>
              <a:rPr lang="tr-TR" dirty="0"/>
              <a:t>Travma kurbanları için uyarılma ile korkudan hareketsiz kalmaya dair o aşırı bunaltıcı ve boğucu deneyim birbiriyle bağlantılı iki şeydir. </a:t>
            </a:r>
          </a:p>
          <a:p>
            <a:r>
              <a:rPr lang="tr-TR" dirty="0"/>
              <a:t>Bu korku yüzünden </a:t>
            </a:r>
            <a:r>
              <a:rPr lang="tr-TR" dirty="0" err="1"/>
              <a:t>travmatize</a:t>
            </a:r>
            <a:r>
              <a:rPr lang="tr-TR" dirty="0"/>
              <a:t> olmuş kişiler uyarılma döngüsünü tamamlamaktan kaçınır, </a:t>
            </a:r>
          </a:p>
          <a:p>
            <a:r>
              <a:rPr lang="tr-TR" dirty="0"/>
              <a:t>bu döngüyü engeller ve korku döngüsünde sıkışıp kalırlar. </a:t>
            </a:r>
          </a:p>
          <a:p>
            <a:r>
              <a:rPr lang="tr-TR" dirty="0"/>
              <a:t>Travma kurbanları için anahtar çözüm basit bir doğa kanunuyla yeniden haşır neşir olmaktır. </a:t>
            </a:r>
          </a:p>
          <a:p>
            <a:r>
              <a:rPr lang="tr-TR" dirty="0"/>
              <a:t>Yükselen şeyin aşağıya inmesi gerekir. </a:t>
            </a:r>
          </a:p>
          <a:p>
            <a:r>
              <a:rPr lang="tr-TR" dirty="0"/>
              <a:t>Uyarılma döngüsüne güvenebildiğimizde ve onunla birlikte akabildiğimizde travmanın iyileşmesi başlar.</a:t>
            </a:r>
          </a:p>
          <a:p>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 xmlns:p14="http://schemas.microsoft.com/office/powerpoint/2010/main" val="131073432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dirty="0"/>
              <a:t>Uyarılmanın en yaygın işaretleri şöyledir:</a:t>
            </a:r>
          </a:p>
          <a:p>
            <a:r>
              <a:rPr lang="tr-TR" dirty="0"/>
              <a:t>Fiziksel - kalp atışlarında artış, nefes almada güçlük (hızlı, yüzeysel, kesik kesik </a:t>
            </a:r>
            <a:r>
              <a:rPr lang="tr-TR" dirty="0" err="1"/>
              <a:t>v.s</a:t>
            </a:r>
            <a:r>
              <a:rPr lang="tr-TR" dirty="0"/>
              <a:t>) soğuk terleme</a:t>
            </a:r>
          </a:p>
          <a:p>
            <a:r>
              <a:rPr lang="tr-TR" dirty="0"/>
              <a:t>Zihinsel - düşüncelerde artış, zihinsel karışıklık, endişe</a:t>
            </a:r>
          </a:p>
          <a:p>
            <a:r>
              <a:rPr lang="tr-TR" dirty="0"/>
              <a:t>Kendimize duyusal algı aracılığıyla bu duygu ve düşünceleri fark etme imkanı tanırsak ve onları doğal akışlarına bırakırsak, tepe noktaya varıp sonra azalmaya başlayarak çözülürler. </a:t>
            </a:r>
          </a:p>
          <a:p>
            <a:r>
              <a:rPr lang="tr-TR" dirty="0"/>
              <a:t>Bu süreç meydana gelirken, titreyebilir, sarsılabilir, titreşimler ya da sıcaklık dalgaları hissedebiliriz, nefesimiz tıkanabilir, kalp atışlarımız yavaşlayabilir, terleyebiliriz, kaslarımız gevşeyebilir ve genel bir rahatlama, ferahlama ve güven duygusuyla dolabiliriz.</a:t>
            </a:r>
          </a:p>
          <a:p>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 xmlns:p14="http://schemas.microsoft.com/office/powerpoint/2010/main" val="261506040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r>
              <a:rPr lang="tr-TR" sz="2000" dirty="0"/>
              <a:t>Bu egzersiz için kalem, kağıt ve saniyeleri gösteren bir saate ihtiyacınız olacak. </a:t>
            </a:r>
          </a:p>
          <a:p>
            <a:r>
              <a:rPr lang="tr-TR" sz="2000" dirty="0"/>
              <a:t>Kalemi elinize alıp saat ya da kronometreyi de göz hizanızda kolayca görebileceğiniz bir yere yerleştirdikten sonra rahat bir pozisyon bulun ve duyusal algınızla temasa geçin. </a:t>
            </a:r>
          </a:p>
          <a:p>
            <a:r>
              <a:rPr lang="tr-TR" sz="2000" dirty="0"/>
              <a:t>Kollarınızı ve bacaklarınızı hissedin, onlarla uyumlanın ve bedeninizin üzerinde oturduğunuz nesne tarafından taşınmakta olduğunu hissedin; şimdi farkındalığınıza anda var olan diğer duyumsamalarınızı da</a:t>
            </a:r>
          </a:p>
          <a:p>
            <a:r>
              <a:rPr lang="tr-TR" sz="2000" dirty="0"/>
              <a:t>ekleyin – </a:t>
            </a:r>
          </a:p>
          <a:p>
            <a:r>
              <a:rPr lang="tr-TR" sz="2000" dirty="0"/>
              <a:t>giysilerinizin teniniz üzerinde yarattıkları his, kucağınızdaki defterin ağırlığı </a:t>
            </a:r>
            <a:r>
              <a:rPr lang="tr-TR" sz="2000" dirty="0" err="1"/>
              <a:t>v.s</a:t>
            </a:r>
            <a:r>
              <a:rPr lang="tr-TR" sz="2000" dirty="0"/>
              <a:t> gibi. </a:t>
            </a:r>
          </a:p>
          <a:p>
            <a:r>
              <a:rPr lang="tr-TR" sz="2000" dirty="0"/>
              <a:t>Birinci Bölüm: Rahatça oturun ve 30 000 fit (9000 Km) yükseklikte ülkeyi bir uçtan bir uca geçmekte olan bir uçağın içinde olduğunuzu farz edin. </a:t>
            </a:r>
          </a:p>
          <a:p>
            <a:r>
              <a:rPr lang="tr-TR" sz="2000" dirty="0"/>
              <a:t>Biraz türbülans var ama sıra dışı bir durum yok. </a:t>
            </a:r>
          </a:p>
          <a:p>
            <a:r>
              <a:rPr lang="tr-TR" sz="2000" dirty="0"/>
              <a:t>Farkındalığınızı elinizden geldiği kadar artırın ve duyusal algınızla uyumlanın. </a:t>
            </a:r>
          </a:p>
        </p:txBody>
      </p:sp>
      <p:sp>
        <p:nvSpPr>
          <p:cNvPr id="2" name="Unvan 1"/>
          <p:cNvSpPr>
            <a:spLocks noGrp="1"/>
          </p:cNvSpPr>
          <p:nvPr>
            <p:ph type="title"/>
          </p:nvPr>
        </p:nvSpPr>
        <p:spPr/>
        <p:txBody>
          <a:bodyPr/>
          <a:lstStyle/>
          <a:p>
            <a:r>
              <a:rPr lang="tr-TR" dirty="0" smtClean="0"/>
              <a:t>Uyarılma Egzersizi</a:t>
            </a:r>
            <a:endParaRPr lang="tr-TR" dirty="0"/>
          </a:p>
        </p:txBody>
      </p:sp>
    </p:spTree>
    <p:extLst>
      <p:ext uri="{BB962C8B-B14F-4D97-AF65-F5344CB8AC3E}">
        <p14:creationId xmlns="" xmlns:p14="http://schemas.microsoft.com/office/powerpoint/2010/main" val="1933388842"/>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714375"/>
            <a:ext cx="10972800" cy="5292917"/>
          </a:xfrm>
        </p:spPr>
        <p:txBody>
          <a:bodyPr>
            <a:normAutofit fontScale="92500" lnSpcReduction="10000"/>
          </a:bodyPr>
          <a:lstStyle/>
          <a:p>
            <a:r>
              <a:rPr lang="tr-TR" sz="2800" dirty="0" smtClean="0"/>
              <a:t>Birden BOOOM diye yüksek bir patlama sesi duyduğunuzu hayal edin; ardından her şey sessizliğe gömülüyor. </a:t>
            </a:r>
          </a:p>
          <a:p>
            <a:r>
              <a:rPr lang="tr-TR" sz="2800" dirty="0" smtClean="0"/>
              <a:t>Uçağın motorları duruyor. </a:t>
            </a:r>
          </a:p>
          <a:p>
            <a:r>
              <a:rPr lang="tr-TR" sz="2800" dirty="0" smtClean="0"/>
              <a:t>Bedeniniz buna nasıl tepki vermekte?</a:t>
            </a:r>
          </a:p>
          <a:p>
            <a:r>
              <a:rPr lang="tr-TR" sz="2800" dirty="0" smtClean="0"/>
              <a:t>Bu tepkinin nefesinizde neler yarattığını fark edin -</a:t>
            </a:r>
          </a:p>
          <a:p>
            <a:r>
              <a:rPr lang="tr-TR" sz="2800" dirty="0" smtClean="0"/>
              <a:t>Kalp atışlarınızdaki -</a:t>
            </a:r>
          </a:p>
          <a:p>
            <a:r>
              <a:rPr lang="tr-TR" sz="2800" dirty="0" smtClean="0"/>
              <a:t>Bedeninizin çeşitli bölgelerinin ısısındaki -</a:t>
            </a:r>
          </a:p>
          <a:p>
            <a:r>
              <a:rPr lang="tr-TR" sz="2800" dirty="0" smtClean="0"/>
              <a:t>Titreşimler ve istemsiz seğirmeler olup olmadığını ve bu hareketlerin yoğunluğunu -</a:t>
            </a:r>
          </a:p>
          <a:p>
            <a:r>
              <a:rPr lang="tr-TR" sz="2800" dirty="0" smtClean="0"/>
              <a:t>Genel duruşunuzdaki -</a:t>
            </a:r>
          </a:p>
          <a:p>
            <a:r>
              <a:rPr lang="tr-TR" sz="2800" dirty="0" smtClean="0"/>
              <a:t>Gözlerinizdeki -</a:t>
            </a:r>
          </a:p>
          <a:p>
            <a:r>
              <a:rPr lang="tr-TR" sz="2800" dirty="0" smtClean="0"/>
              <a:t>Boynunuzdaki </a:t>
            </a:r>
            <a:r>
              <a:rPr lang="tr-TR" sz="2800" dirty="0" smtClean="0"/>
              <a:t>-</a:t>
            </a:r>
            <a:endParaRPr lang="tr-TR" sz="2800" dirty="0" smtClean="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571501"/>
            <a:ext cx="10972800" cy="5435792"/>
          </a:xfrm>
        </p:spPr>
        <p:txBody>
          <a:bodyPr>
            <a:normAutofit/>
          </a:bodyPr>
          <a:lstStyle/>
          <a:p>
            <a:r>
              <a:rPr lang="tr-TR" sz="2400" dirty="0" smtClean="0"/>
              <a:t>Görme ve işitme duyunuzdaki -</a:t>
            </a:r>
          </a:p>
          <a:p>
            <a:r>
              <a:rPr lang="tr-TR" sz="2400" dirty="0" smtClean="0"/>
              <a:t>Kaslarınızdaki -</a:t>
            </a:r>
          </a:p>
          <a:p>
            <a:r>
              <a:rPr lang="tr-TR" sz="2400" dirty="0" smtClean="0"/>
              <a:t>Karnınızdaki -</a:t>
            </a:r>
          </a:p>
          <a:p>
            <a:r>
              <a:rPr lang="tr-TR" sz="2400" dirty="0" smtClean="0"/>
              <a:t>Bacaklarınızdaki -</a:t>
            </a:r>
          </a:p>
          <a:p>
            <a:r>
              <a:rPr lang="tr-TR" sz="2400" dirty="0" smtClean="0"/>
              <a:t>değişiklikleri fark edin, ve her birine dair tepkilerinize ilişkin kısa notlar alın. </a:t>
            </a:r>
          </a:p>
          <a:p>
            <a:r>
              <a:rPr lang="tr-TR" sz="2400" dirty="0" smtClean="0"/>
              <a:t>Dakika ve saniye olarak süreyi ve saati de yazın.</a:t>
            </a:r>
          </a:p>
          <a:p>
            <a:r>
              <a:rPr lang="tr-TR" sz="2400" dirty="0" smtClean="0"/>
              <a:t>Derin nefes alın ve rahatlayın. </a:t>
            </a:r>
          </a:p>
          <a:p>
            <a:r>
              <a:rPr lang="tr-TR" sz="2400" dirty="0" smtClean="0"/>
              <a:t>Bedeninizin egzersize başlamadan önceki rahatlık seviyesine geri dönmesini sağlayın. </a:t>
            </a:r>
          </a:p>
          <a:p>
            <a:r>
              <a:rPr lang="tr-TR" sz="2400" dirty="0" smtClean="0"/>
              <a:t>Bu konforun yarattığı duyusal algıya odaklanın ve hazır olduğunuzu hissettiğinizde egzersizin bir sonraki adımına geçin. </a:t>
            </a:r>
          </a:p>
          <a:p>
            <a:r>
              <a:rPr lang="tr-TR" sz="2400" dirty="0" smtClean="0"/>
              <a:t>Saati dakika ve saniyeyle birlikte not alın.</a:t>
            </a:r>
          </a:p>
          <a:p>
            <a:endParaRPr lang="tr-TR" dirty="0" smtClean="0"/>
          </a:p>
          <a:p>
            <a:endParaRPr lang="tr-TR"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Aşırı uyarılma, daralma, </a:t>
            </a:r>
            <a:r>
              <a:rPr lang="tr-TR" dirty="0" err="1" smtClean="0"/>
              <a:t>disosiasyon</a:t>
            </a:r>
            <a:r>
              <a:rPr lang="tr-TR" dirty="0" smtClean="0"/>
              <a:t> ve çaresizlik algısı </a:t>
            </a:r>
            <a:r>
              <a:rPr lang="tr-TR" dirty="0" err="1" smtClean="0"/>
              <a:t>travmatik</a:t>
            </a:r>
            <a:r>
              <a:rPr lang="tr-TR" dirty="0" smtClean="0"/>
              <a:t> tepkinin çekirdeğini oluşturuyorsa, o çekirdeğin içindeki tohum da aşırı uyarılmadır.</a:t>
            </a:r>
          </a:p>
          <a:p>
            <a:r>
              <a:rPr lang="tr-TR" dirty="0" smtClean="0"/>
              <a:t>Ne yazık ki, uyarılan enerjiyi boşaltmamız gerektiğini bilsek bile bunu yapabilmek her zaman o kadar kolay olmuyor. </a:t>
            </a:r>
          </a:p>
          <a:p>
            <a:r>
              <a:rPr lang="tr-TR" dirty="0" smtClean="0"/>
              <a:t>Birçok sezgisel süreç gibi, aşırı uyarılma da isteğe bağlı olarak kontrol edilemiyor.</a:t>
            </a:r>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 xmlns:p14="http://schemas.microsoft.com/office/powerpoint/2010/main" val="48728090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tr-TR" dirty="0" smtClean="0"/>
              <a:t>Son egzersizde </a:t>
            </a:r>
            <a:r>
              <a:rPr lang="tr-TR" dirty="0" err="1" smtClean="0"/>
              <a:t>deneyimlediğiniz</a:t>
            </a:r>
            <a:r>
              <a:rPr lang="tr-TR" dirty="0" smtClean="0"/>
              <a:t> senaryoda, söz konusu tepkileri bedeninizde imgeleyip yarattınız mı </a:t>
            </a:r>
          </a:p>
          <a:p>
            <a:r>
              <a:rPr lang="tr-TR" dirty="0" smtClean="0"/>
              <a:t>yoksa bunlar hayalinizde canlandırdığınız senaryolara karşı bedeniniz tarafından istemsizce üretilmiş tepkiler miydi?</a:t>
            </a:r>
          </a:p>
          <a:p>
            <a:r>
              <a:rPr lang="tr-TR" dirty="0" smtClean="0"/>
              <a:t>Şimdi tehditkar bir sahne imgelemeden bedeninizin böyle bir tepki vermesini sağlamaya çalışın. </a:t>
            </a:r>
          </a:p>
          <a:p>
            <a:r>
              <a:rPr lang="tr-TR" dirty="0" smtClean="0"/>
              <a:t>Gözlerinizde.</a:t>
            </a:r>
          </a:p>
          <a:p>
            <a:r>
              <a:rPr lang="tr-TR" dirty="0" smtClean="0"/>
              <a:t>Duruşunuzda.</a:t>
            </a:r>
          </a:p>
          <a:p>
            <a:r>
              <a:rPr lang="tr-TR" dirty="0" smtClean="0"/>
              <a:t>Kaslarınızda.</a:t>
            </a:r>
          </a:p>
          <a:p>
            <a:r>
              <a:rPr lang="tr-TR" dirty="0" smtClean="0"/>
              <a:t>Uyarılma düzeyinizde.</a:t>
            </a:r>
          </a:p>
          <a:p>
            <a:r>
              <a:rPr lang="tr-TR" dirty="0" smtClean="0"/>
              <a:t>Şimdi hepsini bir arada </a:t>
            </a:r>
            <a:r>
              <a:rPr lang="tr-TR" dirty="0" err="1" smtClean="0"/>
              <a:t>deneyimlemeye</a:t>
            </a:r>
            <a:r>
              <a:rPr lang="tr-TR" dirty="0" smtClean="0"/>
              <a:t> çalışın.</a:t>
            </a:r>
          </a:p>
          <a:p>
            <a:r>
              <a:rPr lang="tr-TR" dirty="0" smtClean="0"/>
              <a:t>Bu egzersizdeki deneyiminizi bir önceki egzersizdeki deneyiminizle karşılaştırdığınızda ne gibi benzerlikler görüyorsunuz? </a:t>
            </a:r>
          </a:p>
          <a:p>
            <a:r>
              <a:rPr lang="tr-TR" dirty="0" smtClean="0"/>
              <a:t>Farklılıklar neler?</a:t>
            </a:r>
          </a:p>
          <a:p>
            <a:endParaRPr lang="tr-TR" dirty="0"/>
          </a:p>
        </p:txBody>
      </p:sp>
      <p:sp>
        <p:nvSpPr>
          <p:cNvPr id="2" name="1 Başlık"/>
          <p:cNvSpPr>
            <a:spLocks noGrp="1"/>
          </p:cNvSpPr>
          <p:nvPr>
            <p:ph type="title"/>
          </p:nvPr>
        </p:nvSpPr>
        <p:spPr/>
        <p:txBody>
          <a:bodyPr>
            <a:normAutofit fontScale="90000"/>
          </a:bodyPr>
          <a:lstStyle/>
          <a:p>
            <a:r>
              <a:rPr lang="tr-TR" dirty="0" smtClean="0"/>
              <a:t>Egzersiz:  İstemli Uyarılma</a:t>
            </a:r>
            <a:br>
              <a:rPr lang="tr-TR" dirty="0" smtClean="0"/>
            </a:br>
            <a:endParaRPr lang="tr-TR"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571501"/>
            <a:ext cx="10972800" cy="5435792"/>
          </a:xfrm>
        </p:spPr>
        <p:txBody>
          <a:bodyPr>
            <a:normAutofit lnSpcReduction="10000"/>
          </a:bodyPr>
          <a:lstStyle/>
          <a:p>
            <a:r>
              <a:rPr lang="tr-TR" dirty="0" smtClean="0"/>
              <a:t>Çoğu insan yukarıdaki egzersizi uygularken fiziksel duruşu, kaslardaki kasılmaları ve aşırı uyarılmaya eşlik eden hareketleri bir derece kopyalayabilse de, genellikle koordinasyon düzeyini ve senkronizasyonu tutturamıyor. </a:t>
            </a:r>
          </a:p>
          <a:p>
            <a:r>
              <a:rPr lang="tr-TR" dirty="0" smtClean="0"/>
              <a:t>Artırılmış içsel uyarılmanın meydana gelme yatkınlığı fiziksel tepkinin tüm elemanlarını tek tek değil de aynı anda bir araya getirdiğinizde artıyor. </a:t>
            </a:r>
          </a:p>
          <a:p>
            <a:r>
              <a:rPr lang="tr-TR" dirty="0" smtClean="0"/>
              <a:t>Ancak bu elemanları tek tek gerçekleştirmek bile "sinir sistemi aşırı uyarıldı" demekten daha etkili </a:t>
            </a:r>
          </a:p>
          <a:p>
            <a:r>
              <a:rPr lang="tr-TR" dirty="0" smtClean="0"/>
              <a:t>Büyük bir çoğunluk, bu tür doğrudan ve planlı bir yaklaşımla aynı uyarılma düzeyini harekete geçirmeyi başaramaz. </a:t>
            </a:r>
          </a:p>
          <a:p>
            <a:r>
              <a:rPr lang="tr-TR" dirty="0" smtClean="0"/>
              <a:t>Uyarılma meydana gelmez. </a:t>
            </a:r>
          </a:p>
          <a:p>
            <a:r>
              <a:rPr lang="tr-TR" dirty="0" smtClean="0"/>
              <a:t>Aşırı uyarılma sinir sisteminin tehdit karşısındaki tepkisidir; tehdidin içsel, dışsal, gerçek ya da imgesel olması fark etmez.</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İkinci olarak, antilop (ve insan) donma aşamasında acının deneyimlenmediği özel bir hale geçer. </a:t>
            </a:r>
          </a:p>
          <a:p>
            <a:r>
              <a:rPr lang="tr-TR" dirty="0"/>
              <a:t>Bu antilop için parsın keskin dişleri ve pençeleri arasında parçalanırken acı çekmemek anlamına gelir.</a:t>
            </a:r>
          </a:p>
          <a:p>
            <a:endParaRPr lang="tr-TR" dirty="0"/>
          </a:p>
        </p:txBody>
      </p:sp>
      <p:sp>
        <p:nvSpPr>
          <p:cNvPr id="2" name="Unvan 1"/>
          <p:cNvSpPr>
            <a:spLocks noGrp="1"/>
          </p:cNvSpPr>
          <p:nvPr>
            <p:ph type="title"/>
          </p:nvPr>
        </p:nvSpPr>
        <p:spPr/>
        <p:txBody>
          <a:bodyPr/>
          <a:lstStyle/>
          <a:p>
            <a:endParaRPr lang="tr-TR" dirty="0"/>
          </a:p>
        </p:txBody>
      </p:sp>
    </p:spTree>
    <p:extLst>
      <p:ext uri="{BB962C8B-B14F-4D97-AF65-F5344CB8AC3E}">
        <p14:creationId xmlns="" xmlns:p14="http://schemas.microsoft.com/office/powerpoint/2010/main" val="421435170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Kısa süre sonra, </a:t>
            </a:r>
            <a:r>
              <a:rPr lang="tr-TR" dirty="0" err="1" smtClean="0"/>
              <a:t>travmatik</a:t>
            </a:r>
            <a:r>
              <a:rPr lang="tr-TR" dirty="0" smtClean="0"/>
              <a:t> tepkinin çekirdeğini oluşturan diğer üç bileşen de - daralma, </a:t>
            </a:r>
            <a:r>
              <a:rPr lang="tr-TR" dirty="0" err="1" smtClean="0"/>
              <a:t>disosiasyon</a:t>
            </a:r>
            <a:r>
              <a:rPr lang="tr-TR" dirty="0" smtClean="0"/>
              <a:t> ve savunmasızlık - organizmayı korumak üzere harekete geçer. </a:t>
            </a:r>
          </a:p>
          <a:p>
            <a:r>
              <a:rPr lang="tr-TR" dirty="0" smtClean="0"/>
              <a:t>Travma semptomları boşaltılmamış enerji sorununa çözüm olarak gelişmeye başlarlar. </a:t>
            </a:r>
          </a:p>
          <a:p>
            <a:r>
              <a:rPr lang="tr-TR" dirty="0" smtClean="0"/>
              <a:t>Bu semptomlar geliştiklerinde baskın temalar etrafında kümelenirler. </a:t>
            </a:r>
          </a:p>
          <a:p>
            <a:r>
              <a:rPr lang="tr-TR" dirty="0" smtClean="0"/>
              <a:t>Bu temaların daralma, </a:t>
            </a:r>
            <a:r>
              <a:rPr lang="tr-TR" dirty="0" err="1" smtClean="0"/>
              <a:t>disosiasyon</a:t>
            </a:r>
            <a:r>
              <a:rPr lang="tr-TR" dirty="0" smtClean="0"/>
              <a:t> ve savunmasızlık olmaları ise şaşırtıcı olmasa gerek.</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tr-TR" dirty="0" smtClean="0"/>
              <a:t>Bedensel açıdan daralma (</a:t>
            </a:r>
            <a:r>
              <a:rPr lang="tr-TR" dirty="0" err="1" smtClean="0"/>
              <a:t>konstriksiyon</a:t>
            </a:r>
            <a:r>
              <a:rPr lang="tr-TR" dirty="0" smtClean="0"/>
              <a:t>) sistemin tamamına yayılan bir olgudur. </a:t>
            </a:r>
          </a:p>
          <a:p>
            <a:r>
              <a:rPr lang="tr-TR" dirty="0" smtClean="0"/>
              <a:t>En çok ve ilk başlarda boğazımızda </a:t>
            </a:r>
            <a:r>
              <a:rPr lang="tr-TR" dirty="0" err="1" smtClean="0"/>
              <a:t>deneyimlediğimiz</a:t>
            </a:r>
            <a:r>
              <a:rPr lang="tr-TR" dirty="0" smtClean="0"/>
              <a:t> daralma aslında bedenin her fonksiyonunu ve bölgesini etkiler.</a:t>
            </a:r>
          </a:p>
          <a:p>
            <a:r>
              <a:rPr lang="tr-TR" dirty="0" smtClean="0"/>
              <a:t>Hayatımızı tehdit eden bir duruma tepki verirken, aşırı uyarılmaya ilk eşlik eden unsur bedenimizde ve algılarımızda daralmadır. </a:t>
            </a:r>
          </a:p>
          <a:p>
            <a:r>
              <a:rPr lang="tr-TR" dirty="0" smtClean="0"/>
              <a:t>Sinir sistemi, tüm çabalarımızın mümkün olan en iyi şekilde söz konusu tehdide yoğunlaşabilmesini garantiye almaya çalışır. </a:t>
            </a:r>
          </a:p>
          <a:p>
            <a:r>
              <a:rPr lang="tr-TR" dirty="0" smtClean="0"/>
              <a:t>Daralma nefes alışımızı, kaslarımızın elastikiyetini ve duruşumuzu değiştirir. </a:t>
            </a:r>
          </a:p>
          <a:p>
            <a:r>
              <a:rPr lang="tr-TR" dirty="0" smtClean="0"/>
              <a:t>Ciltteki, kol ve bacaklardaki ve iç organlardaki kan damarları kasılır ve böylece gerilen ve savunma eylemine geçmeye hazırlanan kaslara daha çok kan gider.</a:t>
            </a:r>
          </a:p>
          <a:p>
            <a:r>
              <a:rPr lang="tr-TR" dirty="0" smtClean="0"/>
              <a:t>Çevreye dair algısal </a:t>
            </a:r>
            <a:r>
              <a:rPr lang="tr-TR" dirty="0" err="1" smtClean="0"/>
              <a:t>farkındalık</a:t>
            </a:r>
            <a:r>
              <a:rPr lang="tr-TR" dirty="0" smtClean="0"/>
              <a:t> da daralır bu sayede de tüm dikkatimizi tehdide yönlendiririz. </a:t>
            </a:r>
          </a:p>
          <a:p>
            <a:r>
              <a:rPr lang="tr-TR" dirty="0" smtClean="0"/>
              <a:t>Bu bir aşırı teyakkuz halidir.</a:t>
            </a:r>
            <a:endParaRPr lang="tr-TR" dirty="0"/>
          </a:p>
        </p:txBody>
      </p:sp>
      <p:sp>
        <p:nvSpPr>
          <p:cNvPr id="2" name="1 Başlık"/>
          <p:cNvSpPr>
            <a:spLocks noGrp="1"/>
          </p:cNvSpPr>
          <p:nvPr>
            <p:ph type="title"/>
          </p:nvPr>
        </p:nvSpPr>
        <p:spPr/>
        <p:txBody>
          <a:bodyPr>
            <a:normAutofit fontScale="90000"/>
          </a:bodyPr>
          <a:lstStyle/>
          <a:p>
            <a:r>
              <a:rPr lang="tr-TR" dirty="0" smtClean="0"/>
              <a:t>Daralma (</a:t>
            </a:r>
            <a:r>
              <a:rPr lang="tr-TR" dirty="0" err="1" smtClean="0"/>
              <a:t>konstriksiyon</a:t>
            </a:r>
            <a:r>
              <a:rPr lang="tr-TR" dirty="0" smtClean="0"/>
              <a:t>)</a:t>
            </a:r>
            <a:br>
              <a:rPr lang="tr-TR" dirty="0" smtClean="0"/>
            </a:br>
            <a:endParaRPr lang="tr-TR"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r>
              <a:rPr lang="tr-TR" dirty="0" smtClean="0"/>
              <a:t>Ölümden korkmuyorum. Sadece başıma geldiği anda orada bulunmak istemiyorum.</a:t>
            </a:r>
          </a:p>
          <a:p>
            <a:r>
              <a:rPr lang="tr-TR" dirty="0" err="1" smtClean="0"/>
              <a:t>Woody</a:t>
            </a:r>
            <a:r>
              <a:rPr lang="tr-TR" dirty="0" smtClean="0"/>
              <a:t> Ailen</a:t>
            </a:r>
          </a:p>
          <a:p>
            <a:r>
              <a:rPr lang="tr-TR" dirty="0" err="1" smtClean="0"/>
              <a:t>disosiasyon</a:t>
            </a:r>
            <a:r>
              <a:rPr lang="tr-TR" dirty="0" smtClean="0"/>
              <a:t> bizi gittikçe artan uyarılmanın etkisinden korur. </a:t>
            </a:r>
          </a:p>
          <a:p>
            <a:r>
              <a:rPr lang="tr-TR" dirty="0" smtClean="0"/>
              <a:t>Hayatımızın devam etmesini tehdit eden olay sürdükçe </a:t>
            </a:r>
            <a:r>
              <a:rPr lang="tr-TR" dirty="0" err="1" smtClean="0"/>
              <a:t>disosiasyon</a:t>
            </a:r>
            <a:r>
              <a:rPr lang="tr-TR" dirty="0" smtClean="0"/>
              <a:t> bizi ölüm olgusunun verdiği acıdan muaf tutar. </a:t>
            </a:r>
          </a:p>
          <a:p>
            <a:r>
              <a:rPr lang="tr-TR" dirty="0" smtClean="0"/>
              <a:t>Kaşif </a:t>
            </a:r>
            <a:r>
              <a:rPr lang="tr-TR" dirty="0" err="1" smtClean="0"/>
              <a:t>David</a:t>
            </a:r>
            <a:r>
              <a:rPr lang="tr-TR" dirty="0" smtClean="0"/>
              <a:t> </a:t>
            </a:r>
            <a:r>
              <a:rPr lang="tr-TR" dirty="0" err="1" smtClean="0"/>
              <a:t>Livingstone</a:t>
            </a:r>
            <a:r>
              <a:rPr lang="tr-TR" dirty="0" smtClean="0"/>
              <a:t> da günlüğünde, Afrika düzlüklerindeki bir aslanla karşı karşıya gelişini şöyle anlatıyor:</a:t>
            </a:r>
          </a:p>
          <a:p>
            <a:r>
              <a:rPr lang="tr-TR" dirty="0" smtClean="0"/>
              <a:t>"Bir haykırış duydum. Ürkmüş ve afallamış bir halde yarım yuvarlak bir bakış attığımda üzerime atlamak üzere olan bir aslan gördüm. </a:t>
            </a:r>
          </a:p>
          <a:p>
            <a:r>
              <a:rPr lang="tr-TR" dirty="0" smtClean="0"/>
              <a:t>Ondan biraz daha uzundum, beni omuzlarımdan yakaladı ve birlikte yere yuvarlandık. </a:t>
            </a:r>
          </a:p>
          <a:p>
            <a:r>
              <a:rPr lang="tr-TR" dirty="0" smtClean="0"/>
              <a:t>Kulağımın dibinde korkunç bir şekilde hırlayarak, bir av köpeği bir fareyi nasıl sarsar, hırpalarsa o da beni öyle sarsıp hırpalamaya başlamıştı. </a:t>
            </a:r>
          </a:p>
          <a:p>
            <a:endParaRPr lang="tr-TR" dirty="0"/>
          </a:p>
        </p:txBody>
      </p:sp>
      <p:sp>
        <p:nvSpPr>
          <p:cNvPr id="2" name="1 Başlık"/>
          <p:cNvSpPr>
            <a:spLocks noGrp="1"/>
          </p:cNvSpPr>
          <p:nvPr>
            <p:ph type="title"/>
          </p:nvPr>
        </p:nvSpPr>
        <p:spPr/>
        <p:txBody>
          <a:bodyPr>
            <a:normAutofit fontScale="90000"/>
          </a:bodyPr>
          <a:lstStyle/>
          <a:p>
            <a:r>
              <a:rPr lang="tr-TR" dirty="0" err="1" smtClean="0"/>
              <a:t>Disosiasyon</a:t>
            </a:r>
            <a:r>
              <a:rPr lang="tr-TR" dirty="0" smtClean="0"/>
              <a:t> (Bölünme)</a:t>
            </a:r>
            <a:br>
              <a:rPr lang="tr-TR" dirty="0" smtClean="0"/>
            </a:br>
            <a:endParaRPr lang="tr-TR"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dirty="0" smtClean="0"/>
              <a:t>Yaşadığım şok beni sersemletmişti, bir kedinin ilk hamlesine maruz kalan bir farenin hissedebileceklerine benzer şeyler hissediyordum. </a:t>
            </a:r>
          </a:p>
          <a:p>
            <a:r>
              <a:rPr lang="tr-TR" dirty="0" smtClean="0"/>
              <a:t>Bu bende bir rüya hali yaratmıştı acı ya da dehşet hissetmemekle birlikte meydana gelenin de bilincindeydim. </a:t>
            </a:r>
          </a:p>
          <a:p>
            <a:r>
              <a:rPr lang="tr-TR" dirty="0" smtClean="0"/>
              <a:t>Durumum biraz da eterin etkisi altındayken tüm ameliyatı görmelerine rağmen bıçağı hissetmediklerini anlatan hastaların söylediklerine benziyordu. </a:t>
            </a:r>
          </a:p>
          <a:p>
            <a:r>
              <a:rPr lang="tr-TR" dirty="0" smtClean="0"/>
              <a:t>Aslanın beni sarsması korkuyu iptal etmişti ve hayvana bakarken dehşet hissetmememi sağlamıştı. </a:t>
            </a:r>
          </a:p>
          <a:p>
            <a:r>
              <a:rPr lang="tr-TR" dirty="0" smtClean="0"/>
              <a:t>Bu garip hal büyük olasılıkla etoburlar tarafından öldürülen tüm hayvanlarda meydana geliyor olsa gerek ve eğer öyleyse, acıyı azalttığı için bizi koruyan yüce yaratıcımızın ,bize bahşettiği bu lütuf için şükretmeliyiz."</a:t>
            </a:r>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528639"/>
            <a:ext cx="10972800" cy="5478654"/>
          </a:xfrm>
        </p:spPr>
        <p:txBody>
          <a:bodyPr>
            <a:normAutofit fontScale="85000" lnSpcReduction="20000"/>
          </a:bodyPr>
          <a:lstStyle/>
          <a:p>
            <a:r>
              <a:rPr lang="tr-TR" dirty="0" err="1" smtClean="0"/>
              <a:t>Disosiasyonu</a:t>
            </a:r>
            <a:r>
              <a:rPr lang="tr-TR" dirty="0" smtClean="0"/>
              <a:t> (bölünme-ayrışma) tanımlamanın en iyi yolu onu </a:t>
            </a:r>
            <a:r>
              <a:rPr lang="tr-TR" dirty="0" err="1" smtClean="0"/>
              <a:t>deneyimlemektir</a:t>
            </a:r>
            <a:r>
              <a:rPr lang="tr-TR" dirty="0" smtClean="0"/>
              <a:t>. </a:t>
            </a:r>
          </a:p>
          <a:p>
            <a:r>
              <a:rPr lang="tr-TR" dirty="0" err="1" smtClean="0"/>
              <a:t>Disosiasyon</a:t>
            </a:r>
            <a:r>
              <a:rPr lang="tr-TR" dirty="0" smtClean="0"/>
              <a:t> kendini en hafif şekliyle bir tür havailik hali olarak gösterir. </a:t>
            </a:r>
          </a:p>
          <a:p>
            <a:r>
              <a:rPr lang="tr-TR" dirty="0" smtClean="0"/>
              <a:t>Yelpazenin diğer ucunda ise, çoklu kişilik bozukluğu sendromu denilen rahatsızlık yer alabilir. </a:t>
            </a:r>
          </a:p>
          <a:p>
            <a:r>
              <a:rPr lang="tr-TR" dirty="0" err="1" smtClean="0"/>
              <a:t>Disosiasyon</a:t>
            </a:r>
            <a:r>
              <a:rPr lang="tr-TR" dirty="0" smtClean="0"/>
              <a:t> bireyin duyusal algısının sürekliliğinde bir kırılma noktası olduğundan neredeyse her zaman zamanlama ve algı bozukluklarına yol açar. </a:t>
            </a:r>
          </a:p>
          <a:p>
            <a:r>
              <a:rPr lang="tr-TR" dirty="0" smtClean="0"/>
              <a:t>Birçok insanın köşedeki dükkandan eve araba kullanarak geldikleri halde nasıl geldiklerini hatırlamamalarından sorumlu olan şey işte bu semptomun hafif bir türüdür; </a:t>
            </a:r>
          </a:p>
          <a:p>
            <a:r>
              <a:rPr lang="tr-TR" dirty="0" smtClean="0"/>
              <a:t>bu durumda insanların hatırladıkları son şey evden mağazaya doğru araba kullanmakta olduklarıdır. </a:t>
            </a:r>
          </a:p>
          <a:p>
            <a:r>
              <a:rPr lang="tr-TR" dirty="0" smtClean="0"/>
              <a:t>Anahtarlarımızı "bir yerlere" bırakıp sonra, o yerin neresi olduğunu hatırlamadığımızda da iş başında olan şey yine </a:t>
            </a:r>
            <a:r>
              <a:rPr lang="tr-TR" dirty="0" err="1" smtClean="0"/>
              <a:t>disosiasyondur</a:t>
            </a:r>
            <a:r>
              <a:rPr lang="tr-TR" dirty="0" smtClean="0"/>
              <a:t>. </a:t>
            </a:r>
          </a:p>
          <a:p>
            <a:r>
              <a:rPr lang="tr-TR" dirty="0" smtClean="0"/>
              <a:t>Böyle zamanlarda duyusal algının bu anlık yokluğunu kendimize ya da başkalarına espriyle karışık bildirirken "uçmuşum" ya da "derinlere dalmışım" gibi yakıştırmalar kullanırız.</a:t>
            </a:r>
          </a:p>
          <a:p>
            <a:r>
              <a:rPr lang="tr-TR" dirty="0" smtClean="0"/>
              <a:t>Diğer bir deyişle o sırada bedenimizde olmadığımızı söyleriz. </a:t>
            </a:r>
          </a:p>
          <a:p>
            <a:r>
              <a:rPr lang="tr-TR" dirty="0" smtClean="0"/>
              <a:t>Bu, günlük hayatımızda sık sık rastladığımız bir </a:t>
            </a:r>
            <a:r>
              <a:rPr lang="tr-TR" dirty="0" err="1" smtClean="0"/>
              <a:t>disosiasyon</a:t>
            </a:r>
            <a:r>
              <a:rPr lang="tr-TR" dirty="0" smtClean="0"/>
              <a:t> şeklidir.</a:t>
            </a:r>
            <a:endParaRPr lang="tr-TR"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542925"/>
            <a:ext cx="10972800" cy="5464367"/>
          </a:xfrm>
        </p:spPr>
        <p:txBody>
          <a:bodyPr>
            <a:normAutofit fontScale="77500" lnSpcReduction="20000"/>
          </a:bodyPr>
          <a:lstStyle/>
          <a:p>
            <a:r>
              <a:rPr lang="tr-TR" dirty="0" err="1" smtClean="0"/>
              <a:t>Disosiasyon</a:t>
            </a:r>
            <a:r>
              <a:rPr lang="tr-TR" dirty="0" smtClean="0"/>
              <a:t> travmanın en klasik ve en incelikli semptomlarından biridir. </a:t>
            </a:r>
          </a:p>
          <a:p>
            <a:r>
              <a:rPr lang="tr-TR" dirty="0" smtClean="0"/>
              <a:t>Ayrıca en gizemli semptomlardan da biridir. </a:t>
            </a:r>
          </a:p>
          <a:p>
            <a:r>
              <a:rPr lang="tr-TR" dirty="0" smtClean="0"/>
              <a:t>Aşırı uyarılmadan dolayı ortaya çıkan enerji boşaltılmadığı takdirde </a:t>
            </a:r>
            <a:r>
              <a:rPr lang="tr-TR" dirty="0" err="1" smtClean="0"/>
              <a:t>disosiasyon</a:t>
            </a:r>
            <a:r>
              <a:rPr lang="tr-TR" dirty="0" smtClean="0"/>
              <a:t> kronikleşebilir ya da daha karmaşık semptomlar geliştirebilir.</a:t>
            </a:r>
          </a:p>
          <a:p>
            <a:r>
              <a:rPr lang="tr-TR" dirty="0" smtClean="0"/>
              <a:t>Küçük çocuklar gibi tekrar tekrar </a:t>
            </a:r>
            <a:r>
              <a:rPr lang="tr-TR" dirty="0" err="1" smtClean="0"/>
              <a:t>travmatize</a:t>
            </a:r>
            <a:r>
              <a:rPr lang="tr-TR" dirty="0" smtClean="0"/>
              <a:t> olan bireyler genellikle </a:t>
            </a:r>
            <a:r>
              <a:rPr lang="tr-TR" dirty="0" err="1" smtClean="0"/>
              <a:t>disosiasyonu</a:t>
            </a:r>
            <a:r>
              <a:rPr lang="tr-TR" dirty="0" smtClean="0"/>
              <a:t> yaşamda tercih ettikleri bir varoluş biçimine dönüştürebiliyorlar. </a:t>
            </a:r>
          </a:p>
          <a:p>
            <a:r>
              <a:rPr lang="tr-TR" dirty="0" smtClean="0"/>
              <a:t>Farkında olmadan kolayca ve alışkanlıkla bölünebiliyorlar (</a:t>
            </a:r>
            <a:r>
              <a:rPr lang="tr-TR" dirty="0" err="1" smtClean="0"/>
              <a:t>disosiasyon</a:t>
            </a:r>
            <a:r>
              <a:rPr lang="tr-TR" dirty="0" smtClean="0"/>
              <a:t> yaşayabiliyorlar). </a:t>
            </a:r>
          </a:p>
          <a:p>
            <a:r>
              <a:rPr lang="tr-TR" dirty="0" err="1" smtClean="0"/>
              <a:t>Disosiasyon</a:t>
            </a:r>
            <a:r>
              <a:rPr lang="tr-TR" dirty="0" smtClean="0"/>
              <a:t> oluşturma alışkanlığı olmayan bireyler bile uyarıldıklarında ya da rahatsız edici </a:t>
            </a:r>
            <a:r>
              <a:rPr lang="tr-TR" dirty="0" err="1" smtClean="0"/>
              <a:t>travmatik</a:t>
            </a:r>
            <a:r>
              <a:rPr lang="tr-TR" dirty="0" smtClean="0"/>
              <a:t> imgelere veya duygulanımlara ulaşmaya başladıklarında bölünüyorlar (</a:t>
            </a:r>
            <a:r>
              <a:rPr lang="tr-TR" dirty="0" err="1" smtClean="0"/>
              <a:t>disosiasyon</a:t>
            </a:r>
            <a:r>
              <a:rPr lang="tr-TR" dirty="0" smtClean="0"/>
              <a:t> yaşayabiliyorlar). </a:t>
            </a:r>
          </a:p>
          <a:p>
            <a:r>
              <a:rPr lang="tr-TR" dirty="0" smtClean="0"/>
              <a:t>Her iki durumda da, </a:t>
            </a:r>
            <a:r>
              <a:rPr lang="tr-TR" dirty="0" err="1" smtClean="0"/>
              <a:t>disosi</a:t>
            </a:r>
            <a:r>
              <a:rPr lang="tr-TR" dirty="0" smtClean="0"/>
              <a:t>-</a:t>
            </a:r>
            <a:r>
              <a:rPr lang="tr-TR" dirty="0" err="1" smtClean="0"/>
              <a:t>asyon</a:t>
            </a:r>
            <a:r>
              <a:rPr lang="tr-TR" dirty="0" smtClean="0"/>
              <a:t> aşırı uyarılmadan kaynaklanan boşaltılmamış enerjiyi deneyimin tümünü etkilemekten alıkoymaya yardımcı olma konusunda değerli bir hizmet sağlar. </a:t>
            </a:r>
          </a:p>
          <a:p>
            <a:r>
              <a:rPr lang="tr-TR" dirty="0" smtClean="0"/>
              <a:t>Ancak </a:t>
            </a:r>
            <a:r>
              <a:rPr lang="tr-TR" dirty="0" err="1" smtClean="0"/>
              <a:t>disosiasyon</a:t>
            </a:r>
            <a:r>
              <a:rPr lang="tr-TR" dirty="0" smtClean="0"/>
              <a:t> bir yandan da duyusal algının sürekliliğini engeller ve böyle yaparak </a:t>
            </a:r>
            <a:r>
              <a:rPr lang="tr-TR" dirty="0" err="1" smtClean="0"/>
              <a:t>travmatize</a:t>
            </a:r>
            <a:r>
              <a:rPr lang="tr-TR" dirty="0" smtClean="0"/>
              <a:t> olmuş kişinin travma semptomlarını etkili bir şekilde çözmesine de engel olur. </a:t>
            </a:r>
          </a:p>
          <a:p>
            <a:r>
              <a:rPr lang="tr-TR" dirty="0" smtClean="0"/>
              <a:t>Burada önemli olan </a:t>
            </a:r>
            <a:r>
              <a:rPr lang="tr-TR" dirty="0" err="1" smtClean="0"/>
              <a:t>disosias</a:t>
            </a:r>
            <a:r>
              <a:rPr lang="tr-TR" dirty="0" smtClean="0"/>
              <a:t>-</a:t>
            </a:r>
            <a:r>
              <a:rPr lang="tr-TR" dirty="0" err="1" smtClean="0"/>
              <a:t>yonu</a:t>
            </a:r>
            <a:r>
              <a:rPr lang="tr-TR" dirty="0" smtClean="0"/>
              <a:t> ortadan kaldırmak değil kişinin ona dair </a:t>
            </a:r>
            <a:r>
              <a:rPr lang="tr-TR" dirty="0" err="1" smtClean="0"/>
              <a:t>farkındalığını</a:t>
            </a:r>
            <a:r>
              <a:rPr lang="tr-TR" dirty="0" smtClean="0"/>
              <a:t> artırmaktır.</a:t>
            </a:r>
          </a:p>
          <a:p>
            <a:endParaRPr lang="tr-TR"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585789"/>
            <a:ext cx="10972800" cy="5421504"/>
          </a:xfrm>
        </p:spPr>
        <p:txBody>
          <a:bodyPr>
            <a:normAutofit/>
          </a:bodyPr>
          <a:lstStyle/>
          <a:p>
            <a:r>
              <a:rPr lang="tr-TR" dirty="0" smtClean="0"/>
              <a:t>Egzersiz</a:t>
            </a:r>
          </a:p>
          <a:p>
            <a:r>
              <a:rPr lang="tr-TR" dirty="0" err="1" smtClean="0"/>
              <a:t>Disosiasyonun</a:t>
            </a:r>
            <a:r>
              <a:rPr lang="tr-TR" dirty="0" smtClean="0"/>
              <a:t> neler hissettirdiğine dair bir algı edinmek üzere bir koltukta rahatça oturun ve bir gölün üzerinde yüzen bir salda yatmakta olduğunuzu imgeleyin. </a:t>
            </a:r>
          </a:p>
          <a:p>
            <a:r>
              <a:rPr lang="tr-TR" dirty="0" smtClean="0"/>
              <a:t>Suyun üzerinde batmadan yüzmekte, süzülmekte olduğunuzu hissedin ve sonra yavaşça bedeninizden dışarı doğru süzülün. </a:t>
            </a:r>
          </a:p>
          <a:p>
            <a:r>
              <a:rPr lang="tr-TR" dirty="0" smtClean="0"/>
              <a:t>Yavaş yavaş yükselen bir balon gibi gökyüzünde yükselin ve aşağıda oturmakta olan kendinizi izleyin.</a:t>
            </a:r>
          </a:p>
          <a:p>
            <a:r>
              <a:rPr lang="tr-TR" dirty="0" smtClean="0"/>
              <a:t>Nasıl bir deneyimdi?</a:t>
            </a:r>
          </a:p>
          <a:p>
            <a:r>
              <a:rPr lang="tr-TR" dirty="0" smtClean="0"/>
              <a:t>Bedeninizi hissetmeye çalıştığınızda neler oldu?</a:t>
            </a:r>
          </a:p>
          <a:p>
            <a:r>
              <a:rPr lang="tr-TR" dirty="0" err="1" smtClean="0"/>
              <a:t>Disosiasyonun</a:t>
            </a:r>
            <a:r>
              <a:rPr lang="tr-TR" dirty="0" smtClean="0"/>
              <a:t> neler hissettirdiğine dair bir algı geliştirmek için bedeniniz ve o süzülme hissi arasında birkaç kez daha gidip gelin.</a:t>
            </a:r>
          </a:p>
          <a:p>
            <a:endParaRPr lang="tr-TR"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485775"/>
            <a:ext cx="10972800" cy="5521517"/>
          </a:xfrm>
        </p:spPr>
        <p:txBody>
          <a:bodyPr/>
          <a:lstStyle/>
          <a:p>
            <a:r>
              <a:rPr lang="tr-TR" dirty="0" err="1" smtClean="0"/>
              <a:t>disosiasyon</a:t>
            </a:r>
            <a:r>
              <a:rPr lang="tr-TR" dirty="0" smtClean="0"/>
              <a:t> çeşitli şekillerde meydana gelir; </a:t>
            </a:r>
          </a:p>
          <a:p>
            <a:r>
              <a:rPr lang="tr-TR" dirty="0" smtClean="0"/>
              <a:t>1.	Bilinç ve beden arasında</a:t>
            </a:r>
          </a:p>
          <a:p>
            <a:r>
              <a:rPr lang="tr-TR" dirty="0" smtClean="0"/>
              <a:t>2.	Baş ya da kollar ve bacaklar gibi bedenin bir bölümü ile bedenin geri kalanı arasında</a:t>
            </a:r>
          </a:p>
          <a:p>
            <a:r>
              <a:rPr lang="tr-TR" dirty="0" smtClean="0"/>
              <a:t>3.	Benlik ile duygu ve düşünceler ya da duyumsamalar arasında</a:t>
            </a:r>
          </a:p>
          <a:p>
            <a:r>
              <a:rPr lang="tr-TR" dirty="0" smtClean="0"/>
              <a:t>4.	Benlik ile belleğin bir bölümü ya da olayın tamamı arasında</a:t>
            </a:r>
          </a:p>
          <a:p>
            <a:endParaRPr lang="tr-TR"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928689"/>
            <a:ext cx="10972800" cy="5078604"/>
          </a:xfrm>
        </p:spPr>
        <p:txBody>
          <a:bodyPr>
            <a:normAutofit fontScale="85000" lnSpcReduction="20000"/>
          </a:bodyPr>
          <a:lstStyle/>
          <a:p>
            <a:r>
              <a:rPr lang="tr-TR" dirty="0" smtClean="0"/>
              <a:t>Savunmasızlık bunaltıcı ve boğucu tehdit karşısında verilen biyolojik, evrensel ve ilkel tepkiyle yakından ilintilidir. </a:t>
            </a:r>
          </a:p>
          <a:p>
            <a:r>
              <a:rPr lang="tr-TR" dirty="0" smtClean="0"/>
              <a:t>Bu tepki donma tepkisidir. </a:t>
            </a:r>
          </a:p>
          <a:p>
            <a:r>
              <a:rPr lang="tr-TR" dirty="0" smtClean="0"/>
              <a:t>Aşırı uyarılma sinir sisteminin itici gücü ya da gaz pedalıysa, boğucu bunaltıcı bir çaresizlik duygusu da frenidir. </a:t>
            </a:r>
          </a:p>
          <a:p>
            <a:r>
              <a:rPr lang="tr-TR" dirty="0" err="1" smtClean="0"/>
              <a:t>Travmatik</a:t>
            </a:r>
            <a:r>
              <a:rPr lang="tr-TR" dirty="0" smtClean="0"/>
              <a:t> bir reaksiyonda gaz ve fren aynı anda kullanılır. </a:t>
            </a:r>
          </a:p>
          <a:p>
            <a:r>
              <a:rPr lang="tr-TR" dirty="0" smtClean="0"/>
              <a:t>Sinir sisteminin tehlikenin geçtiğini kabul etmesi için harekete geçirilen enerjinin boşalması gerektiğinden, bu boşalma meydana gelene kadar söz konusu enerji sinir sistemi tarafından korunmaya devam eder. </a:t>
            </a:r>
          </a:p>
          <a:p>
            <a:r>
              <a:rPr lang="tr-TR" dirty="0" smtClean="0"/>
              <a:t>Ancak, aynı zamanda sinir sistemi sistemdeki enerjinin organizma tarafından ele alınmak için çok fazla olduğunu da fark eder ve öyle güçlü frene basar ki tüm organizma anında oracıkta kapanır. </a:t>
            </a:r>
          </a:p>
          <a:p>
            <a:r>
              <a:rPr lang="tr-TR" dirty="0" smtClean="0"/>
              <a:t>Organizmanın tümüyle hareketsiz kalmasıyla, sinir sistemindeki o muazzam enerji kontrol altına alınır.</a:t>
            </a:r>
          </a:p>
          <a:p>
            <a:r>
              <a:rPr lang="tr-TR" dirty="0" smtClean="0"/>
              <a:t>Böyle durumlarda </a:t>
            </a:r>
            <a:r>
              <a:rPr lang="tr-TR" dirty="0" err="1" smtClean="0"/>
              <a:t>deneyimlenen</a:t>
            </a:r>
            <a:r>
              <a:rPr lang="tr-TR" dirty="0" smtClean="0"/>
              <a:t> çaresizlik, zaman zaman herkesin başına gelebilen sıradan bir çaresizlik sayılmaz. </a:t>
            </a:r>
          </a:p>
          <a:p>
            <a:endParaRPr lang="tr-TR" dirty="0"/>
          </a:p>
        </p:txBody>
      </p:sp>
      <p:sp>
        <p:nvSpPr>
          <p:cNvPr id="2" name="1 Başlık"/>
          <p:cNvSpPr>
            <a:spLocks noGrp="1"/>
          </p:cNvSpPr>
          <p:nvPr>
            <p:ph type="title"/>
          </p:nvPr>
        </p:nvSpPr>
        <p:spPr/>
        <p:txBody>
          <a:bodyPr>
            <a:normAutofit fontScale="90000"/>
          </a:bodyPr>
          <a:lstStyle/>
          <a:p>
            <a:r>
              <a:rPr lang="tr-TR" dirty="0" smtClean="0"/>
              <a:t>Savunmasızlık (Çaresizlik)</a:t>
            </a:r>
            <a:br>
              <a:rPr lang="tr-TR" dirty="0" smtClean="0"/>
            </a:br>
            <a:r>
              <a:rPr lang="tr-TR" dirty="0" smtClean="0"/>
              <a:t/>
            </a:r>
            <a:br>
              <a:rPr lang="tr-TR" dirty="0" smtClean="0"/>
            </a:br>
            <a:endParaRPr lang="tr-TR"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657225"/>
            <a:ext cx="10972800" cy="5350067"/>
          </a:xfrm>
        </p:spPr>
        <p:txBody>
          <a:bodyPr>
            <a:normAutofit fontScale="85000" lnSpcReduction="10000"/>
          </a:bodyPr>
          <a:lstStyle/>
          <a:p>
            <a:r>
              <a:rPr lang="tr-TR" dirty="0" smtClean="0"/>
              <a:t>Tümüyle hareketsiz ve savunmasız kalmak bir algı, inanç ya da hayal gücünün bir hilesi değildir. </a:t>
            </a:r>
          </a:p>
          <a:p>
            <a:r>
              <a:rPr lang="tr-TR" dirty="0" smtClean="0"/>
              <a:t>Gerçektir. Beden hareket edemez. Tam bir acizliktir. </a:t>
            </a:r>
          </a:p>
          <a:p>
            <a:r>
              <a:rPr lang="tr-TR" dirty="0" smtClean="0"/>
              <a:t>öyle derin bir felç halidir ki, kişi çığlık atıp, hareket edemez ya da hissedemez. </a:t>
            </a:r>
          </a:p>
          <a:p>
            <a:r>
              <a:rPr lang="tr-TR" dirty="0" err="1" smtClean="0"/>
              <a:t>Travmatik</a:t>
            </a:r>
            <a:r>
              <a:rPr lang="tr-TR" dirty="0" smtClean="0"/>
              <a:t> tepkinin çekirdeğini oluşturan dört anahtar bileşen arasından </a:t>
            </a:r>
            <a:r>
              <a:rPr lang="tr-TR" dirty="0" err="1" smtClean="0"/>
              <a:t>deneyimleme</a:t>
            </a:r>
            <a:r>
              <a:rPr lang="tr-TR" dirty="0" smtClean="0"/>
              <a:t> olasılığınız en az olanı savunmasızlıktır. </a:t>
            </a:r>
          </a:p>
          <a:p>
            <a:r>
              <a:rPr lang="tr-TR" dirty="0" smtClean="0"/>
              <a:t>Onu ancak hayatınız boğucu ve ezici bir şekilde tehdit altında olduğunda deneyimlersiniz. </a:t>
            </a:r>
          </a:p>
          <a:p>
            <a:r>
              <a:rPr lang="tr-TR" dirty="0" smtClean="0"/>
              <a:t>Ancak yine de bu derin savunmasızlık algısı, travma yaratan bir olayla ilgili "boğulma ya da bunalmanın" ilk aşamalarında neredeyse her zaman varlığını korur. </a:t>
            </a:r>
          </a:p>
          <a:p>
            <a:r>
              <a:rPr lang="tr-TR" dirty="0" smtClean="0"/>
              <a:t>Bir felaketle karşı karşıya kalındığında çaresizliğin etkileri de aşırı derecede şiddetlenir. </a:t>
            </a:r>
          </a:p>
          <a:p>
            <a:r>
              <a:rPr lang="tr-TR" dirty="0" smtClean="0"/>
              <a:t>Daha sonra tehdit ortadan kalktığında yoğun savunmasızlık ve hareketsizlik tepkisi hafifler ama tamamen ortadan kalkmaz. </a:t>
            </a:r>
          </a:p>
          <a:p>
            <a:r>
              <a:rPr lang="tr-TR" dirty="0" err="1" smtClean="0"/>
              <a:t>Travmatize</a:t>
            </a:r>
            <a:r>
              <a:rPr lang="tr-TR" dirty="0" smtClean="0"/>
              <a:t> olduğumuzda bu donma hissinin bir yansıması bizimle kalır.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Çünkü hareketsizlik ölüme benziyor,</a:t>
            </a:r>
          </a:p>
          <a:p>
            <a:r>
              <a:rPr lang="tr-TR" dirty="0" smtClean="0"/>
              <a:t>Ölümü anımsatıyor.</a:t>
            </a:r>
            <a:endParaRPr lang="tr-TR" dirty="0"/>
          </a:p>
        </p:txBody>
      </p:sp>
      <p:sp>
        <p:nvSpPr>
          <p:cNvPr id="2" name="Unvan 1"/>
          <p:cNvSpPr>
            <a:spLocks noGrp="1"/>
          </p:cNvSpPr>
          <p:nvPr>
            <p:ph type="title"/>
          </p:nvPr>
        </p:nvSpPr>
        <p:spPr/>
        <p:txBody>
          <a:bodyPr/>
          <a:lstStyle/>
          <a:p>
            <a:r>
              <a:rPr lang="tr-TR" dirty="0" smtClean="0"/>
              <a:t>Neden donma tepkisinden kaçınıyoruz?</a:t>
            </a:r>
            <a:endParaRPr lang="tr-TR" dirty="0"/>
          </a:p>
        </p:txBody>
      </p:sp>
    </p:spTree>
    <p:extLst>
      <p:ext uri="{BB962C8B-B14F-4D97-AF65-F5344CB8AC3E}">
        <p14:creationId xmlns="" xmlns:p14="http://schemas.microsoft.com/office/powerpoint/2010/main" val="419513912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385763"/>
            <a:ext cx="10972800" cy="5621529"/>
          </a:xfrm>
        </p:spPr>
        <p:txBody>
          <a:bodyPr>
            <a:normAutofit fontScale="85000" lnSpcReduction="20000"/>
          </a:bodyPr>
          <a:lstStyle/>
          <a:p>
            <a:r>
              <a:rPr lang="tr-TR" dirty="0" smtClean="0"/>
              <a:t>Aşırı uyarılma (aşırı tepkisellik) ve </a:t>
            </a:r>
            <a:r>
              <a:rPr lang="tr-TR" dirty="0" err="1" smtClean="0"/>
              <a:t>konstriksiyon</a:t>
            </a:r>
            <a:r>
              <a:rPr lang="tr-TR" dirty="0" smtClean="0"/>
              <a:t> gibi savunmasızlık (ya da çaresizlik) de bedende meydana gelmekte olan fizyolojik süreçlerin açık bir yansımasıdır. </a:t>
            </a:r>
          </a:p>
          <a:p>
            <a:r>
              <a:rPr lang="tr-TR" dirty="0" smtClean="0"/>
              <a:t>Sinir sistemimiz tehlike karşısında uyarılma haline geçtiğinde kendimizi savunamayız ya da kaçamayız çünkü sinir sisteminin uygulamaya koymakta olduğu ikinci strateji hareketsizlik tepkisidir. </a:t>
            </a:r>
          </a:p>
          <a:p>
            <a:r>
              <a:rPr lang="tr-TR" dirty="0" smtClean="0"/>
              <a:t>Neredeyse yaşayan her yaratığın savunma stratejileri repertuarında bu ilkel tepki vardır. </a:t>
            </a:r>
          </a:p>
          <a:p>
            <a:r>
              <a:rPr lang="tr-TR" dirty="0" smtClean="0"/>
              <a:t>Bu tepki hem travmanın gelişiminde hem de dönüşümünde oldukça önemli bir rol oynamakta.</a:t>
            </a:r>
          </a:p>
          <a:p>
            <a:r>
              <a:rPr lang="tr-TR" dirty="0" smtClean="0"/>
              <a:t>Aşırı uyarılma (aşırı tepkisellik), </a:t>
            </a:r>
            <a:r>
              <a:rPr lang="tr-TR" dirty="0" err="1" smtClean="0"/>
              <a:t>konstriksiyon</a:t>
            </a:r>
            <a:r>
              <a:rPr lang="tr-TR" dirty="0" smtClean="0"/>
              <a:t> (daralma), savunmasızlık (acizlik) ve </a:t>
            </a:r>
            <a:r>
              <a:rPr lang="tr-TR" dirty="0" err="1" smtClean="0"/>
              <a:t>disosiasyon</a:t>
            </a:r>
            <a:r>
              <a:rPr lang="tr-TR" dirty="0" smtClean="0"/>
              <a:t> (bölünme-ayrışma) tehdit karşısında ortaya çıkan normal tepkilerdir. </a:t>
            </a:r>
          </a:p>
          <a:p>
            <a:r>
              <a:rPr lang="tr-TR" dirty="0" smtClean="0"/>
              <a:t>Böyle olmakla birlikte her zaman travma semptomlarına yol açmazlar. </a:t>
            </a:r>
          </a:p>
          <a:p>
            <a:r>
              <a:rPr lang="tr-TR" dirty="0" smtClean="0"/>
              <a:t>Semptom gelişmesi için bu tepkilerin alışkanlık haline gelmeleri ve kronikleşmeleri gerekir. </a:t>
            </a:r>
          </a:p>
          <a:p>
            <a:r>
              <a:rPr lang="tr-TR" dirty="0" smtClean="0"/>
              <a:t>Söz konusu stres tepkileri, varlıklarını koruduklarında semptom gelişmesine zemin ve yakıt sağlarlar. </a:t>
            </a:r>
          </a:p>
          <a:p>
            <a:r>
              <a:rPr lang="tr-TR" dirty="0" smtClean="0"/>
              <a:t>Aylar geçtikçe </a:t>
            </a:r>
            <a:r>
              <a:rPr lang="tr-TR" dirty="0" err="1" smtClean="0"/>
              <a:t>travmatik</a:t>
            </a:r>
            <a:r>
              <a:rPr lang="tr-TR" dirty="0" smtClean="0"/>
              <a:t> reaksiyonun temelinde bulunan bu semptomlar travma kurbanının zihinsel ve psikolojik belirleyici özelliklerini de kendi dinamiklerine katar ve o kişinin hayatının her köşesine sininceye kadar da buna devam ederler.</a:t>
            </a:r>
          </a:p>
          <a:p>
            <a:endParaRPr lang="tr-TR"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500063"/>
            <a:ext cx="10972800" cy="5507229"/>
          </a:xfrm>
        </p:spPr>
        <p:txBody>
          <a:bodyPr>
            <a:normAutofit fontScale="92500" lnSpcReduction="10000"/>
          </a:bodyPr>
          <a:lstStyle/>
          <a:p>
            <a:r>
              <a:rPr lang="tr-TR" dirty="0" err="1" smtClean="0"/>
              <a:t>Travmatize</a:t>
            </a:r>
            <a:r>
              <a:rPr lang="tr-TR" dirty="0" smtClean="0"/>
              <a:t> kişiler uyarılmayı kontrol altında tutabilmek için "kaçınma davranışı" denilen davranışlar geliştirebilirler. </a:t>
            </a:r>
          </a:p>
          <a:p>
            <a:r>
              <a:rPr lang="tr-TR" dirty="0" smtClean="0"/>
              <a:t>Kaçınma davranışları, hayatımızı söz konusu enerjiyi harekete geçirme potansiyeli taşımayan olaylarla sınırlamamız anlamına gelen bir travma semptomu türüdür. </a:t>
            </a:r>
          </a:p>
          <a:p>
            <a:r>
              <a:rPr lang="tr-TR" dirty="0" smtClean="0"/>
              <a:t>Birkaç kez trafik kazası geçirmemize ramak kaldıktan sonra araba kullanmaya karşı isteksizleşebiliriz. </a:t>
            </a:r>
          </a:p>
          <a:p>
            <a:r>
              <a:rPr lang="tr-TR" dirty="0" smtClean="0"/>
              <a:t>Seyredilen bir maçın yarattığı heyecan panik atağı tetiklediğinde, maçlar birdenbire daha az çekici gelmeye başlar. </a:t>
            </a:r>
          </a:p>
          <a:p>
            <a:r>
              <a:rPr lang="tr-TR" dirty="0" smtClean="0"/>
              <a:t>Cinsel birleşme sırasında geçmişten sahnelerin canlanması da sekse ilginin azalmasına neden olur. </a:t>
            </a:r>
          </a:p>
          <a:p>
            <a:r>
              <a:rPr lang="tr-TR" dirty="0" smtClean="0"/>
              <a:t>Alışmış olduğumuz enerji düzeyinde değişikliğe neden olan her olay rahatsızlık verici duygu ve hislerin tetiklenmesi potansiyeline sahiptir. </a:t>
            </a:r>
          </a:p>
          <a:p>
            <a:r>
              <a:rPr lang="tr-TR" dirty="0" smtClean="0"/>
              <a:t>Alıştığımız denge ve enerji düzeyinin değişmesine neden olabilecek koşullardan kaçınmaya çalıştığımızda </a:t>
            </a:r>
            <a:r>
              <a:rPr lang="tr-TR" dirty="0" err="1" smtClean="0"/>
              <a:t>ıse</a:t>
            </a:r>
            <a:r>
              <a:rPr lang="tr-TR" dirty="0" smtClean="0"/>
              <a:t>, hayatımız gittikçe daha fazla daralır.</a:t>
            </a:r>
          </a:p>
          <a:p>
            <a:endParaRPr lang="tr-TR"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471489"/>
            <a:ext cx="10972800" cy="5535804"/>
          </a:xfrm>
        </p:spPr>
        <p:txBody>
          <a:bodyPr>
            <a:normAutofit/>
          </a:bodyPr>
          <a:lstStyle/>
          <a:p>
            <a:r>
              <a:rPr lang="tr-TR" dirty="0" smtClean="0"/>
              <a:t>“Kendinizi küçük bir tepenin en üst noktasında, bir ağacın dalında konumlanmış şekilde hayal edin.</a:t>
            </a:r>
          </a:p>
          <a:p>
            <a:r>
              <a:rPr lang="tr-TR" dirty="0" smtClean="0"/>
              <a:t>Tepeye yaklaşabilecek her türlü </a:t>
            </a:r>
            <a:r>
              <a:rPr lang="tr-TR" dirty="0" err="1" smtClean="0"/>
              <a:t>tehditi</a:t>
            </a:r>
            <a:r>
              <a:rPr lang="tr-TR" dirty="0" smtClean="0"/>
              <a:t> görüyorsunuz.</a:t>
            </a:r>
          </a:p>
          <a:p>
            <a:r>
              <a:rPr lang="tr-TR" dirty="0" smtClean="0"/>
              <a:t>Tüm anlık değişmeleri gözlemleyebilmek için gözlerinizi ve kulaklarınızı dört açmış durumdasınız.</a:t>
            </a:r>
          </a:p>
          <a:p>
            <a:r>
              <a:rPr lang="tr-TR" dirty="0" smtClean="0"/>
              <a:t>En ufak saldırıya hazır biçimde gerilmiş kaslarınızla bekliyorsunuz.</a:t>
            </a:r>
          </a:p>
          <a:p>
            <a:r>
              <a:rPr lang="tr-TR" dirty="0" smtClean="0"/>
              <a:t>Sürekli önünüze, arkanıza, sağınıza-solunuza keskin bakışlar atıyorsunuz.</a:t>
            </a:r>
          </a:p>
          <a:p>
            <a:r>
              <a:rPr lang="tr-TR" dirty="0" smtClean="0"/>
              <a:t>Yaptığınız her hareketi yüksek bir dikkat ile yapıyorsunuz.</a:t>
            </a:r>
          </a:p>
          <a:p>
            <a:r>
              <a:rPr lang="tr-TR" dirty="0" smtClean="0"/>
              <a:t>Bulunduğunuz konumu </a:t>
            </a:r>
            <a:r>
              <a:rPr lang="tr-TR" dirty="0" err="1" smtClean="0"/>
              <a:t>terketmekten</a:t>
            </a:r>
            <a:r>
              <a:rPr lang="tr-TR" dirty="0" smtClean="0"/>
              <a:t> ürküyorsunuz.</a:t>
            </a:r>
          </a:p>
          <a:p>
            <a:r>
              <a:rPr lang="tr-TR" dirty="0" smtClean="0"/>
              <a:t>Üzerinde bulunduğunuz ağacı </a:t>
            </a:r>
            <a:r>
              <a:rPr lang="tr-TR" dirty="0" err="1" smtClean="0"/>
              <a:t>terketmiyor</a:t>
            </a:r>
            <a:r>
              <a:rPr lang="tr-TR" dirty="0" smtClean="0"/>
              <a:t>, gözünüzü kırpmadan saldırıya hazır bir vaziyette bekliyorsunuz.”</a:t>
            </a:r>
          </a:p>
          <a:p>
            <a:endParaRPr lang="tr-TR"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428625"/>
            <a:ext cx="10972800" cy="5578667"/>
          </a:xfrm>
        </p:spPr>
        <p:txBody>
          <a:bodyPr>
            <a:normAutofit fontScale="92500" lnSpcReduction="10000"/>
          </a:bodyPr>
          <a:lstStyle/>
          <a:p>
            <a:r>
              <a:rPr lang="tr-TR" dirty="0" smtClean="0"/>
              <a:t>Aşırı teyakkuz ilk tehdide karşı kendimizi savunmakta başarısız olduğumuzda ortaya çıkan enerji fazlalığıyla baş etme yollarımızdan biridir. </a:t>
            </a:r>
          </a:p>
          <a:p>
            <a:r>
              <a:rPr lang="tr-TR" dirty="0" smtClean="0"/>
              <a:t>Aşırı tetikte olma halini kullanarak, bu enerjinin bir miktarını obsesif bir tehlike arayışında harcanmak üzere baş, boyun ve göz kaslarına yönlendiririz. </a:t>
            </a:r>
          </a:p>
          <a:p>
            <a:r>
              <a:rPr lang="tr-TR" dirty="0" smtClean="0"/>
              <a:t>Bu hala varlığını sürdüren içsel uyarılmayla birleştiğinde, mantıklı düşünen beyinlerimiz mantıksız olabiliyor. </a:t>
            </a:r>
          </a:p>
          <a:p>
            <a:r>
              <a:rPr lang="tr-TR" dirty="0" smtClean="0"/>
              <a:t>Dış ortamdaki tehlike kaynakları beyinlerimiz tarafından aranıp saptanmaya çalışılmaya başlanıyor. </a:t>
            </a:r>
          </a:p>
          <a:p>
            <a:r>
              <a:rPr lang="tr-TR" dirty="0" smtClean="0"/>
              <a:t>Aşırı tetikte olma halinde her türlü değişiklik - içsel değişikliklerimiz dahil olmak üzere - tehdit olarak algılanır. </a:t>
            </a:r>
          </a:p>
          <a:p>
            <a:r>
              <a:rPr lang="tr-TR" dirty="0" smtClean="0"/>
              <a:t>Donma tepkisi gittikçe daha fazla kök saldığında, aşırı teyakkuz ve savunma eğilimi de artarak güçlenir. </a:t>
            </a:r>
          </a:p>
          <a:p>
            <a:r>
              <a:rPr lang="tr-TR" dirty="0" smtClean="0"/>
              <a:t>Aşırı tetikte yaşayan kişiler her zaman yoğun bir alarm haline kilitlenmiş olurlar ve bu sürekli uyanık olma durumlarından kaynaklanan kocaman açılmış gözleri yüzünden dış görünüşlerinde hafif bir şüphecilik ya da korkaklık gözlemlenebilir. </a:t>
            </a:r>
          </a:p>
          <a:p>
            <a:endParaRPr lang="tr-TR"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657225"/>
            <a:ext cx="10972800" cy="5350067"/>
          </a:xfrm>
        </p:spPr>
        <p:txBody>
          <a:bodyPr>
            <a:normAutofit fontScale="92500" lnSpcReduction="10000"/>
          </a:bodyPr>
          <a:lstStyle/>
          <a:p>
            <a:r>
              <a:rPr lang="tr-TR" dirty="0" smtClean="0"/>
              <a:t>Ortada bir tehlike yokken tehlike bulmaya dair gittikçe artan bir eğilimleri vardır ve hayatı merak etme, hayattan zevk alma ve hayatın keyfini çıkarma kapasiteleri azalmıştır. </a:t>
            </a:r>
          </a:p>
          <a:p>
            <a:r>
              <a:rPr lang="tr-TR" dirty="0" smtClean="0"/>
              <a:t>Bütün bunların sebebi varlığımızın temelinde kendimizi güvende hissetmeyişimizdir.</a:t>
            </a:r>
          </a:p>
          <a:p>
            <a:r>
              <a:rPr lang="tr-TR" dirty="0" smtClean="0"/>
              <a:t>Sonuç olarak, sürekli gergin ve sinirli olur, bir savunma tepkisi başlatmaya hazır bekler ama gerektiğinde bunu uygun bir biçimde sergileyemeyiz. </a:t>
            </a:r>
          </a:p>
          <a:p>
            <a:r>
              <a:rPr lang="tr-TR" dirty="0" smtClean="0"/>
              <a:t>Gerçek bir tehdit gözümüzün önünde dursa bile biz </a:t>
            </a:r>
            <a:r>
              <a:rPr lang="tr-TR" dirty="0" err="1" smtClean="0"/>
              <a:t>kompülsif</a:t>
            </a:r>
            <a:r>
              <a:rPr lang="tr-TR" dirty="0" smtClean="0"/>
              <a:t> (</a:t>
            </a:r>
            <a:r>
              <a:rPr lang="tr-TR" dirty="0" err="1" smtClean="0"/>
              <a:t>zorlanımlı</a:t>
            </a:r>
            <a:r>
              <a:rPr lang="tr-TR" dirty="0" smtClean="0"/>
              <a:t>) bir şekilde o bulunamayan tehdidi ararız. </a:t>
            </a:r>
          </a:p>
          <a:p>
            <a:r>
              <a:rPr lang="tr-TR" dirty="0" smtClean="0"/>
              <a:t>Sinir sistemi öyle bir aktifleşmiştir ki, kolayca sakinleşip </a:t>
            </a:r>
            <a:r>
              <a:rPr lang="tr-TR" dirty="0" err="1" smtClean="0"/>
              <a:t>uyumlanamaz</a:t>
            </a:r>
            <a:r>
              <a:rPr lang="tr-TR" dirty="0" smtClean="0"/>
              <a:t>. </a:t>
            </a:r>
          </a:p>
          <a:p>
            <a:r>
              <a:rPr lang="tr-TR" dirty="0" smtClean="0"/>
              <a:t>Bunun sonuçlarından biri olarak da davranışsa! ve fiziksel ritimlerimiz (örneğin uyku) bozulabilir. </a:t>
            </a:r>
          </a:p>
          <a:p>
            <a:r>
              <a:rPr lang="tr-TR" dirty="0" smtClean="0"/>
              <a:t>Kendimizi yeterince güvende hissettiğimizde bile yorgunluğumuzu giderip rahatlayamayız.</a:t>
            </a:r>
          </a:p>
          <a:p>
            <a:endParaRPr lang="tr-TR"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Kronik savunmasızlık aşırı tetikte olma haliyle </a:t>
            </a:r>
            <a:r>
              <a:rPr lang="tr-TR" dirty="0" err="1" smtClean="0"/>
              <a:t>travmatize</a:t>
            </a:r>
            <a:r>
              <a:rPr lang="tr-TR" dirty="0" smtClean="0"/>
              <a:t> olmuş kişinin yaygın bir diğer özelliği olan yeni davranışlar öğreneme konusundaki yetersizliğini birleştirir.</a:t>
            </a:r>
          </a:p>
          <a:p>
            <a:r>
              <a:rPr lang="tr-TR" dirty="0" smtClean="0"/>
              <a:t>Savunmasızlık bu bireylerin hayatlarının ayrılmaz bir parçası olduğundan, savunmasız olmayan davranışlar sergilemekte bir şekilde zorlanırlar.</a:t>
            </a:r>
          </a:p>
          <a:p>
            <a:r>
              <a:rPr lang="tr-TR" dirty="0" smtClean="0"/>
              <a:t>Tüm travma mağdurları olarak kronik savunmasızlık olgusuna az ya da çok maruz kalırız. </a:t>
            </a:r>
          </a:p>
          <a:p>
            <a:r>
              <a:rPr lang="tr-TR" dirty="0" smtClean="0"/>
              <a:t>Bu yüzden de özellikle yeni durumlara dört dörtlük katılmakta zorluk çekeriz. </a:t>
            </a:r>
          </a:p>
          <a:p>
            <a:r>
              <a:rPr lang="tr-TR" dirty="0" smtClean="0"/>
              <a:t>Kendi düşüncelerimizin ve benlik imgelerimizin kurbanı oluruz. </a:t>
            </a:r>
          </a:p>
          <a:p>
            <a:r>
              <a:rPr lang="tr-TR" dirty="0" smtClean="0"/>
              <a:t>Fizyolojimiz bir olay ya da uyarana uyarılma tepkisi verdiğinde, sağlıklı insanlar gibi yönelme ya da savunma tepkisine geçemiyoruz. </a:t>
            </a:r>
          </a:p>
          <a:p>
            <a:r>
              <a:rPr lang="tr-TR" dirty="0" smtClean="0"/>
              <a:t>Aksine, uyarılma aşamasından direkt olarak hareketsizlik ve savunmasızlığa geçiyor ve tepkilerin normal akışları kadar diğer duygularımızı da es geçiyoruz. </a:t>
            </a:r>
          </a:p>
          <a:p>
            <a:endParaRPr lang="tr-TR" dirty="0"/>
          </a:p>
        </p:txBody>
      </p:sp>
      <p:sp>
        <p:nvSpPr>
          <p:cNvPr id="2" name="1 Başlık"/>
          <p:cNvSpPr>
            <a:spLocks noGrp="1"/>
          </p:cNvSpPr>
          <p:nvPr>
            <p:ph type="title"/>
          </p:nvPr>
        </p:nvSpPr>
        <p:spPr/>
        <p:txBody>
          <a:bodyPr>
            <a:normAutofit fontScale="90000"/>
          </a:bodyPr>
          <a:lstStyle/>
          <a:p>
            <a:r>
              <a:rPr lang="tr-TR" dirty="0" smtClean="0"/>
              <a:t>Kronik Savunmasızlık (Çaresizlik)</a:t>
            </a:r>
            <a:br>
              <a:rPr lang="tr-TR" dirty="0" smtClean="0"/>
            </a:br>
            <a:endParaRPr lang="tr-TR"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614363"/>
            <a:ext cx="10972800" cy="5392929"/>
          </a:xfrm>
        </p:spPr>
        <p:txBody>
          <a:bodyPr>
            <a:normAutofit fontScale="92500"/>
          </a:bodyPr>
          <a:lstStyle/>
          <a:p>
            <a:r>
              <a:rPr lang="tr-TR" dirty="0" smtClean="0"/>
              <a:t>Tekrar tekrar kurban olma beklentisiyle kurbanlaşıyoruz.</a:t>
            </a:r>
          </a:p>
          <a:p>
            <a:r>
              <a:rPr lang="tr-TR" dirty="0" smtClean="0"/>
              <a:t>Tehdit altında olduğumuzda, normal yönelme tepkisine erişemediğimizden, koşullar imkan tanısa bile başarılı bir şekilde kaçıp kurtulamıyoruz. </a:t>
            </a:r>
          </a:p>
          <a:p>
            <a:r>
              <a:rPr lang="tr-TR" dirty="0" smtClean="0"/>
              <a:t>Uyarılma ve hareketsizlik (ya da donma) tepkisi o kadar sıkı sıkıya birbirlerine bağlanmış oluyorlar ki, ayrılamıyorlar. </a:t>
            </a:r>
          </a:p>
          <a:p>
            <a:r>
              <a:rPr lang="tr-TR" dirty="0" smtClean="0"/>
              <a:t>Uyarılma hareketsizliğe yol açıyor. Nokta. </a:t>
            </a:r>
          </a:p>
          <a:p>
            <a:r>
              <a:rPr lang="tr-TR" dirty="0" smtClean="0"/>
              <a:t>Bu senaryo obsesif ilişkilerde de yaygın olarak görülür, ilişkiyi bitirmek istediğimizi biliyor olabiliriz ama korku ve hareketsizlik, yaşadığımız çevreye bağlı hissetmeye dair ilkel güdümüzü ezer geçer ve kendimize rağmen o ilişkide kalırız. </a:t>
            </a:r>
          </a:p>
          <a:p>
            <a:r>
              <a:rPr lang="tr-TR" dirty="0" smtClean="0"/>
              <a:t>Normal yönelme ve savunma tepkileri yerine (ve bunlardan elde edilen canlılık ve keyif yerine), </a:t>
            </a:r>
            <a:r>
              <a:rPr lang="tr-TR" dirty="0" err="1" smtClean="0"/>
              <a:t>anksiyete</a:t>
            </a:r>
            <a:r>
              <a:rPr lang="tr-TR" dirty="0" smtClean="0"/>
              <a:t>, derin çaresizlik, utanç, hissizlik, depresyon ve </a:t>
            </a:r>
            <a:r>
              <a:rPr lang="tr-TR" dirty="0" err="1" smtClean="0"/>
              <a:t>depersonalizasyon</a:t>
            </a:r>
            <a:r>
              <a:rPr lang="tr-TR" dirty="0" smtClean="0"/>
              <a:t> yaşarız.</a:t>
            </a:r>
          </a:p>
          <a:p>
            <a:endParaRPr lang="tr-TR"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Travmayı yeniden sahneleme yoluyla çözme güdüsü sert ve kom-</a:t>
            </a:r>
            <a:r>
              <a:rPr lang="tr-TR" dirty="0" err="1" smtClean="0"/>
              <a:t>pülsif</a:t>
            </a:r>
            <a:r>
              <a:rPr lang="tr-TR" dirty="0" smtClean="0"/>
              <a:t> (</a:t>
            </a:r>
            <a:r>
              <a:rPr lang="tr-TR" dirty="0" err="1" smtClean="0"/>
              <a:t>zorlanımlı</a:t>
            </a:r>
            <a:r>
              <a:rPr lang="tr-TR" dirty="0" smtClean="0"/>
              <a:t>) olabilir. </a:t>
            </a:r>
          </a:p>
          <a:p>
            <a:r>
              <a:rPr lang="tr-TR" dirty="0" smtClean="0"/>
              <a:t>İlk travmayı tekrarlayan dolaşık durumlara çekiliriz ve bu çekilme aşikar ya da örtük olabilir. Çocuklukta cinsel tacize uğramış birinin "striptizcilik" yapması bu olguya dair yaygın örneklerden biridir. </a:t>
            </a:r>
          </a:p>
          <a:p>
            <a:r>
              <a:rPr lang="tr-TR" dirty="0" smtClean="0"/>
              <a:t>Söz konusu yeniden sahnelemeler, yakın ilişkiler, iş koşulları, tekrarlayan kazalar ya da aksilikler ve diğer tesadüfi görünen olaylar aracılığıyla ortaya konulurlar. </a:t>
            </a:r>
          </a:p>
          <a:p>
            <a:r>
              <a:rPr lang="tr-TR" dirty="0" smtClean="0"/>
              <a:t>Travmaya maruz kalan çocuklar bunu genellikle tekrar tekrar oynadıkları oyunlara taşırlar. </a:t>
            </a:r>
          </a:p>
          <a:p>
            <a:r>
              <a:rPr lang="tr-TR" dirty="0" smtClean="0"/>
              <a:t>Yetişkinler olarak bizler ise travmalarımızı günlük hayatımızda yeniden sahneleriz.</a:t>
            </a:r>
          </a:p>
          <a:p>
            <a:r>
              <a:rPr lang="tr-TR" dirty="0" smtClean="0"/>
              <a:t>Kişinin yaşına bağlı olmaksızın mekanizma değişmez.</a:t>
            </a:r>
          </a:p>
          <a:p>
            <a:endParaRPr lang="tr-TR" dirty="0"/>
          </a:p>
        </p:txBody>
      </p:sp>
      <p:sp>
        <p:nvSpPr>
          <p:cNvPr id="2" name="1 Başlık"/>
          <p:cNvSpPr>
            <a:spLocks noGrp="1"/>
          </p:cNvSpPr>
          <p:nvPr>
            <p:ph type="title"/>
          </p:nvPr>
        </p:nvSpPr>
        <p:spPr/>
        <p:txBody>
          <a:bodyPr>
            <a:normAutofit fontScale="90000"/>
          </a:bodyPr>
          <a:lstStyle/>
          <a:p>
            <a:r>
              <a:rPr lang="tr-TR" dirty="0" smtClean="0"/>
              <a:t>Yeniden-Sahneleme</a:t>
            </a:r>
            <a:br>
              <a:rPr lang="tr-TR" dirty="0" smtClean="0"/>
            </a:br>
            <a:endParaRPr lang="tr-TR"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400051"/>
            <a:ext cx="10972800" cy="5607242"/>
          </a:xfrm>
        </p:spPr>
        <p:txBody>
          <a:bodyPr>
            <a:normAutofit fontScale="85000" lnSpcReduction="10000"/>
          </a:bodyPr>
          <a:lstStyle/>
          <a:p>
            <a:r>
              <a:rPr lang="tr-TR" dirty="0" smtClean="0"/>
              <a:t>Doğada genç hayvanların ilk kurtuluşları genellikle "acemi şansıdır". </a:t>
            </a:r>
          </a:p>
          <a:p>
            <a:r>
              <a:rPr lang="tr-TR" dirty="0" smtClean="0"/>
              <a:t>Bu hayvanların kaçıp kurtulma yatkınlıklarını artıran davranışlar geliştirmeleri gerekir çünkü eğitim dönemi kısa ve yoğundur. </a:t>
            </a:r>
          </a:p>
          <a:p>
            <a:r>
              <a:rPr lang="tr-TR" dirty="0" smtClean="0"/>
              <a:t>Bu öğrenme sürecini zenginleştirmek için hayvanların her kurtuluşu "yeniden gözden geçirdiklerine" ve uyarılan hayatta kalma enerjisi boşaltıldıktan sonra olası kurtuluş seçeneklerinin çeşitli uygulamalarını yaptıklarına inanıyorum. </a:t>
            </a:r>
          </a:p>
          <a:p>
            <a:r>
              <a:rPr lang="tr-TR" dirty="0" smtClean="0"/>
              <a:t>Bunun bir örneğini "</a:t>
            </a:r>
            <a:r>
              <a:rPr lang="tr-TR" dirty="0" err="1" smtClean="0"/>
              <a:t>Discovery</a:t>
            </a:r>
            <a:r>
              <a:rPr lang="tr-TR" dirty="0" smtClean="0"/>
              <a:t> </a:t>
            </a:r>
            <a:r>
              <a:rPr lang="tr-TR" dirty="0" err="1" smtClean="0"/>
              <a:t>Channel"da</a:t>
            </a:r>
            <a:r>
              <a:rPr lang="tr-TR" dirty="0" smtClean="0"/>
              <a:t> görmüştüm. </a:t>
            </a:r>
          </a:p>
          <a:p>
            <a:r>
              <a:rPr lang="tr-TR" dirty="0" smtClean="0"/>
              <a:t>Üç çita yavrusu kendilerini takip eden bir aslandan, yollarını değiştirip bir ağacın en yüksek dallarına kadar tırmanarak zar zor kurtulmuşlardı. </a:t>
            </a:r>
          </a:p>
          <a:p>
            <a:r>
              <a:rPr lang="tr-TR" dirty="0" smtClean="0"/>
              <a:t>Aslan çekip gittikten sonra ise, çita yavruları ağaçtan inip birlikte oynamaya başladılar. </a:t>
            </a:r>
          </a:p>
          <a:p>
            <a:r>
              <a:rPr lang="tr-TR" dirty="0" smtClean="0"/>
              <a:t>Yavrulardan her biri sırayla aslan rolü oynuyor, diğer ikisi de farklı kaçış stratejilerinin uygulamasını yapıyorlardı. </a:t>
            </a:r>
          </a:p>
          <a:p>
            <a:r>
              <a:rPr lang="tr-TR" dirty="0" smtClean="0"/>
              <a:t>Anneleri avdan dönene kadar ağacın en üst dallarına doğru seğirtmeyi ve zikzaklar çizerek keskin dönüşler yapmayı denediler. </a:t>
            </a:r>
          </a:p>
          <a:p>
            <a:r>
              <a:rPr lang="tr-TR" dirty="0" smtClean="0"/>
              <a:t>Sonra da gururla annelerinin etrafını sararak ölümün korkunç pençelerinden nasıl kaçıp kurtulduklarına dair ona bilgi verdiler.</a:t>
            </a:r>
          </a:p>
          <a:p>
            <a:endParaRPr lang="tr-TR"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314325"/>
            <a:ext cx="10972800" cy="5692967"/>
          </a:xfrm>
        </p:spPr>
        <p:txBody>
          <a:bodyPr>
            <a:normAutofit/>
          </a:bodyPr>
          <a:lstStyle/>
          <a:p>
            <a:r>
              <a:rPr lang="tr-TR" dirty="0" smtClean="0"/>
              <a:t>Yeniden sahnelemenin biyolojik köklerinin, gerilimi gidererek normale dönmenin bu "ikinci aşamasında " meydana geldiğine inanıyorum.</a:t>
            </a:r>
          </a:p>
          <a:p>
            <a:r>
              <a:rPr lang="tr-TR" dirty="0" smtClean="0"/>
              <a:t>Bu ikinci aşamayı savunma stratejilerinin "oyun biçiminde" </a:t>
            </a:r>
            <a:r>
              <a:rPr lang="tr-TR" dirty="0" err="1" smtClean="0"/>
              <a:t>deneyimlenmesi</a:t>
            </a:r>
            <a:r>
              <a:rPr lang="tr-TR" dirty="0" smtClean="0"/>
              <a:t> olarak tanımlayabiliriz. </a:t>
            </a:r>
          </a:p>
          <a:p>
            <a:r>
              <a:rPr lang="tr-TR" dirty="0" smtClean="0"/>
              <a:t>Örnekteki çita yavruları aslandan başarılı bir biçimde kaçarken harekete geçirdikleri hayatta kalma enerjisinin büyük bir kısmını (birinci aşamada) boşalttılar. </a:t>
            </a:r>
          </a:p>
          <a:p>
            <a:r>
              <a:rPr lang="tr-TR" dirty="0" smtClean="0"/>
              <a:t>Kurtulduktan sonra coşkulu görünüyorlardı. </a:t>
            </a:r>
          </a:p>
          <a:p>
            <a:r>
              <a:rPr lang="tr-TR" dirty="0" smtClean="0"/>
              <a:t>Ardından ikinci aşamaya geçtiler ve "oyun oynayarak" onları geliştirerek ustalığa ve belki de gururlu ve güçlenmiş hissetmeye doğru götüren deneyimi yeniden gözden geçirdiler.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Fizyolojik kanıtlar bize bu doğal tepkinin içine girip ve sonra bu halden çıkma yeteneğinin, travmanın olumsuz etkilerinden kaçınmak için anahtar önem taşıdığını açıkça göstermekteler. Bu bize vahşi doğadan bir armağan.</a:t>
            </a:r>
          </a:p>
          <a:p>
            <a:r>
              <a:rPr lang="tr-TR" b="1" dirty="0"/>
              <a:t>Vahşi Doğaya Bakmamızın Nedeni Nedir?</a:t>
            </a:r>
          </a:p>
          <a:p>
            <a:r>
              <a:rPr lang="tr-TR" dirty="0"/>
              <a:t>Çünkü Travma Fizyolojiktir</a:t>
            </a:r>
          </a:p>
          <a:p>
            <a:r>
              <a:rPr lang="tr-TR" dirty="0"/>
              <a:t>Kan dolaşımının sesini kulaklarımızda duyduğumuz gibi, dünyaya dair gördükleri son şey bir panterin gözleri olan milyonlarca maymunun gece yarısı çığlıklarının izlerini de sinir sistemimizde taşırız.</a:t>
            </a:r>
          </a:p>
          <a:p>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 xmlns:p14="http://schemas.microsoft.com/office/powerpoint/2010/main" val="89945286"/>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Aracınızla trafikte giderken kuralları ihlal eden bir sürücü size doğru gelmeye başladı.</a:t>
            </a:r>
          </a:p>
          <a:p>
            <a:r>
              <a:rPr lang="tr-TR" dirty="0" smtClean="0"/>
              <a:t>Ne yapacağınızı bilemediniz, gerildiniz.</a:t>
            </a:r>
          </a:p>
          <a:p>
            <a:r>
              <a:rPr lang="tr-TR" dirty="0" smtClean="0"/>
              <a:t>Tam çarpışma yaşanacak iken, çevik bir manevrayla aracınızı çarpışmaktan kurtardınız.</a:t>
            </a:r>
          </a:p>
          <a:p>
            <a:r>
              <a:rPr lang="tr-TR" dirty="0" smtClean="0"/>
              <a:t>Ancak bedeninizde yaşadığınız gerilimin tepkileri sürüyor.</a:t>
            </a:r>
          </a:p>
          <a:p>
            <a:r>
              <a:rPr lang="tr-TR" dirty="0" smtClean="0"/>
              <a:t>Midenizin kasıldığını, ellerinizin titrediğini hissediyorsunuz.</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585789"/>
            <a:ext cx="10972800" cy="5421504"/>
          </a:xfrm>
        </p:spPr>
        <p:txBody>
          <a:bodyPr>
            <a:normAutofit/>
          </a:bodyPr>
          <a:lstStyle/>
          <a:p>
            <a:r>
              <a:rPr lang="tr-TR" dirty="0" smtClean="0"/>
              <a:t>Birinci Davranış:</a:t>
            </a:r>
          </a:p>
          <a:p>
            <a:r>
              <a:rPr lang="tr-TR" dirty="0" smtClean="0"/>
              <a:t>Aracınızı kenara çekip sakinleşmek için kendinize zaman verdiniz.</a:t>
            </a:r>
          </a:p>
          <a:p>
            <a:r>
              <a:rPr lang="tr-TR" dirty="0" smtClean="0"/>
              <a:t>Kurallara uymayan sürücüyle karşılaşmanızı başından sonuna tekrar gözden geçirdiniz.</a:t>
            </a:r>
          </a:p>
          <a:p>
            <a:r>
              <a:rPr lang="tr-TR" dirty="0" smtClean="0"/>
              <a:t>Sürücünün kurallara uymamasına rağmen siz çeşitli yönleriyle kurallara uygun şekilde araç kullandığınız için kazadan </a:t>
            </a:r>
            <a:r>
              <a:rPr lang="tr-TR" dirty="0" err="1" smtClean="0"/>
              <a:t>kılpayı</a:t>
            </a:r>
            <a:r>
              <a:rPr lang="tr-TR" dirty="0" smtClean="0"/>
              <a:t> kurtulduğunuzu düşündünüz.</a:t>
            </a:r>
          </a:p>
          <a:p>
            <a:r>
              <a:rPr lang="tr-TR" dirty="0" smtClean="0"/>
              <a:t>Bedeninizi esneterek yeniden yola çıktınız.</a:t>
            </a:r>
          </a:p>
          <a:p>
            <a:r>
              <a:rPr lang="tr-TR" dirty="0" smtClean="0"/>
              <a:t>akşam da ailenize yaşadıklarınızı anlattınız.</a:t>
            </a:r>
          </a:p>
          <a:p>
            <a:r>
              <a:rPr lang="tr-TR" dirty="0" smtClean="0"/>
              <a:t>Adrenalinli bir günün sonunda uyuyup </a:t>
            </a:r>
            <a:r>
              <a:rPr lang="tr-TR" dirty="0" err="1" smtClean="0"/>
              <a:t>kaldnız</a:t>
            </a:r>
            <a:r>
              <a:rPr lang="tr-TR" dirty="0" smtClean="0"/>
              <a:t>.</a:t>
            </a:r>
          </a:p>
          <a:p>
            <a:r>
              <a:rPr lang="tr-TR" dirty="0" smtClean="0"/>
              <a:t>Sabah uyandığınızda gayet gevşemiş, rahat, duyumsal algınızın size iyi hissettirdiği bir dönütle güne başladınız.</a:t>
            </a:r>
          </a:p>
          <a:p>
            <a:endParaRPr lang="tr-TR"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Aracınızı kenara çektiğinizde adamın yaptığını zihninizde canlandırdınız.</a:t>
            </a:r>
          </a:p>
          <a:p>
            <a:r>
              <a:rPr lang="tr-TR" dirty="0" smtClean="0"/>
              <a:t>Sizi olası bir kazada nasıl felakete sürükleyebileceğini düşündünüz.</a:t>
            </a:r>
          </a:p>
          <a:p>
            <a:r>
              <a:rPr lang="tr-TR" dirty="0" smtClean="0"/>
              <a:t>Bu kadar hadsiz davranmasına rağmen şu an hiçbir şey olmamış gibi yoluna gittiğini düşündünüz.</a:t>
            </a:r>
          </a:p>
          <a:p>
            <a:r>
              <a:rPr lang="tr-TR" dirty="0" smtClean="0"/>
              <a:t>İçinizdeki öfke kabarmaya başladı.</a:t>
            </a:r>
          </a:p>
          <a:p>
            <a:r>
              <a:rPr lang="tr-TR" dirty="0" smtClean="0"/>
              <a:t>Hemen aracınızı çalıştırıp adamın peşine düştünüz.</a:t>
            </a:r>
          </a:p>
          <a:p>
            <a:r>
              <a:rPr lang="tr-TR" dirty="0" smtClean="0"/>
              <a:t>Bir benzin istasyonunda rast geldiniz ve adama ve arabasına saldırdınız.</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Verilen örnekteki birinci davranış biçimi </a:t>
            </a:r>
            <a:r>
              <a:rPr lang="tr-TR" dirty="0" err="1" smtClean="0"/>
              <a:t>travmatik</a:t>
            </a:r>
            <a:r>
              <a:rPr lang="tr-TR" dirty="0" smtClean="0"/>
              <a:t> olayın yeniden yapılandırılmasına, ikinci davranış biçimi ise yeniden sahnelemeye örnektir.</a:t>
            </a:r>
          </a:p>
          <a:p>
            <a:r>
              <a:rPr lang="tr-TR" dirty="0" smtClean="0"/>
              <a:t>İçgüdüsel enerjinin boşaltılmaması, enerjinin </a:t>
            </a:r>
            <a:r>
              <a:rPr lang="tr-TR" dirty="0" err="1" smtClean="0"/>
              <a:t>neo</a:t>
            </a:r>
            <a:r>
              <a:rPr lang="tr-TR" dirty="0" smtClean="0"/>
              <a:t>-korteksinizdeki yorumlamayla birleşmesi, </a:t>
            </a:r>
            <a:r>
              <a:rPr lang="tr-TR" dirty="0" err="1" smtClean="0"/>
              <a:t>travmatik</a:t>
            </a:r>
            <a:r>
              <a:rPr lang="tr-TR" dirty="0" smtClean="0"/>
              <a:t> bir başka olayın yaşanmasına, önceki </a:t>
            </a:r>
            <a:r>
              <a:rPr lang="tr-TR" dirty="0" err="1" smtClean="0"/>
              <a:t>travmatik</a:t>
            </a:r>
            <a:r>
              <a:rPr lang="tr-TR" dirty="0" smtClean="0"/>
              <a:t> olayın yeniden sahnelenmesine neden olmuştur.</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Biz insanlar </a:t>
            </a:r>
            <a:r>
              <a:rPr lang="tr-TR" dirty="0" err="1" smtClean="0"/>
              <a:t>travmatize</a:t>
            </a:r>
            <a:r>
              <a:rPr lang="tr-TR" dirty="0" smtClean="0"/>
              <a:t> olduğumuzda harekete geçen uyarılma hali sinir sistemimizde kalıyor. </a:t>
            </a:r>
          </a:p>
          <a:p>
            <a:r>
              <a:rPr lang="tr-TR" dirty="0" smtClean="0"/>
              <a:t>Aşırı derecede tetikte olmakla birlikte yaygın bir hal alan tehdidin kaynağını bulamıyoruz. </a:t>
            </a:r>
          </a:p>
          <a:p>
            <a:r>
              <a:rPr lang="tr-TR" dirty="0" smtClean="0"/>
              <a:t>Bu durum korkuya ve tepkiselliğe neden olarak tehdidin kaynağını tanımlama ihtiyacını artırıyor. </a:t>
            </a:r>
          </a:p>
          <a:p>
            <a:r>
              <a:rPr lang="tr-TR" dirty="0" smtClean="0"/>
              <a:t>Sonuç: Düşmanımızı ararken yeniden-sahnelemeye açık birer aday oluyoruz.</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Travmayı keşfederken beyinlerimizin sürüngen çekirdeğinde yerleşik bulunan ilkel enerjileri öğrendik. </a:t>
            </a:r>
          </a:p>
          <a:p>
            <a:r>
              <a:rPr lang="tr-TR" dirty="0" smtClean="0"/>
              <a:t>Bizler sürüngen olmasak da sürüngen ve memeli mirasımıza erişmeden tam olarak insan olamıyoruz. </a:t>
            </a:r>
          </a:p>
          <a:p>
            <a:r>
              <a:rPr lang="tr-TR" dirty="0" smtClean="0"/>
              <a:t>insanlığımızın tamlığı ve bütünlüğü beynimizin fonksiyonlarıyla bütünleşebilme yeteneğimizde saklı.</a:t>
            </a:r>
          </a:p>
          <a:p>
            <a:r>
              <a:rPr lang="tr-TR" dirty="0" smtClean="0"/>
              <a:t>Travmayı çözmek için, içgüdüler, duygular ve rasyonel düşünceler arasında akışkan bir biçimde hareket etmeyi öğrenmemiz gerektiğini görüyoruz. </a:t>
            </a:r>
          </a:p>
          <a:p>
            <a:r>
              <a:rPr lang="tr-TR" dirty="0" smtClean="0"/>
              <a:t>Bu üç kaynak uyum içinde olduğunda ve aralarında duygu his ve bilişsel açıdan iletişim sağlandığında, organizmalarımız tasarlandıkları biçimde işlerler.</a:t>
            </a:r>
          </a:p>
          <a:p>
            <a:r>
              <a:rPr lang="tr-TR" dirty="0" smtClean="0"/>
              <a:t>Bedensel algıları tanımlamayı ve onlarla temas kurmayı öğrenerek içgüdüsel sürüngen kökenimizin derinine inip onu anlamaya başlayabiliriz. </a:t>
            </a:r>
          </a:p>
        </p:txBody>
      </p:sp>
      <p:sp>
        <p:nvSpPr>
          <p:cNvPr id="2" name="1 Başlık"/>
          <p:cNvSpPr>
            <a:spLocks noGrp="1"/>
          </p:cNvSpPr>
          <p:nvPr>
            <p:ph type="title"/>
          </p:nvPr>
        </p:nvSpPr>
        <p:spPr/>
        <p:txBody>
          <a:bodyPr>
            <a:normAutofit fontScale="90000"/>
          </a:bodyPr>
          <a:lstStyle/>
          <a:p>
            <a:r>
              <a:rPr lang="tr-TR" dirty="0" smtClean="0"/>
              <a:t>Son Söz: üç Beyin, Bir Zihin</a:t>
            </a:r>
            <a:br>
              <a:rPr lang="tr-TR" dirty="0" smtClean="0"/>
            </a:br>
            <a:endParaRPr lang="tr-TR"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471489"/>
            <a:ext cx="10972800" cy="5535804"/>
          </a:xfrm>
        </p:spPr>
        <p:txBody>
          <a:bodyPr>
            <a:normAutofit lnSpcReduction="10000"/>
          </a:bodyPr>
          <a:lstStyle/>
          <a:p>
            <a:r>
              <a:rPr lang="tr-TR" dirty="0" smtClean="0"/>
              <a:t>Aslında sürüngen beyinlerimize göre içgüdüler reaksiyonlardan ibaretlerdir. </a:t>
            </a:r>
          </a:p>
          <a:p>
            <a:r>
              <a:rPr lang="tr-TR" dirty="0" smtClean="0"/>
              <a:t>Buna rağmen bu reaksiyonlar duygusal memeli beyinlerimize entegre olup genişlediklerinde ve insana özgü bilişsel yeteneklerimizle birle-</a:t>
            </a:r>
            <a:r>
              <a:rPr lang="tr-TR" dirty="0" err="1" smtClean="0"/>
              <a:t>şip</a:t>
            </a:r>
            <a:r>
              <a:rPr lang="tr-TR" dirty="0" smtClean="0"/>
              <a:t> organize olduklarında, ancak o zaman evrimsel mirasımızı tam olarak </a:t>
            </a:r>
            <a:r>
              <a:rPr lang="tr-TR" dirty="0" err="1" smtClean="0"/>
              <a:t>deneyimlemiş</a:t>
            </a:r>
            <a:r>
              <a:rPr lang="tr-TR" dirty="0" smtClean="0"/>
              <a:t> oluruz.</a:t>
            </a:r>
          </a:p>
          <a:p>
            <a:r>
              <a:rPr lang="tr-TR" dirty="0" smtClean="0"/>
              <a:t>Beyinlerimizin daha ilkel bölümlerinin yalnızca hayatta kalmaya yönelimli olmadıklarını (tıpkı modern beyinlerimizin yalnızca bilişsel yönelimli olmadıkları gibi) anlamak önemli. </a:t>
            </a:r>
          </a:p>
          <a:p>
            <a:r>
              <a:rPr lang="tr-TR" dirty="0" smtClean="0"/>
              <a:t>İlkel beyinlerimiz kim olduğumuza dair hayati bilgiler içer-</a:t>
            </a:r>
            <a:r>
              <a:rPr lang="tr-TR" dirty="0" err="1" smtClean="0"/>
              <a:t>mekteler</a:t>
            </a:r>
            <a:r>
              <a:rPr lang="tr-TR" dirty="0" smtClean="0"/>
              <a:t>. </a:t>
            </a:r>
          </a:p>
          <a:p>
            <a:r>
              <a:rPr lang="tr-TR" dirty="0" smtClean="0"/>
              <a:t>İçgüdülerimiz bize sadece ne zaman savaşacağımızı, kaçacağımızı ya da donacağımızı söylemekle kalmazlar, bize buraya ait olduğumuzu da söylerler. </a:t>
            </a:r>
          </a:p>
          <a:p>
            <a:r>
              <a:rPr lang="tr-TR" dirty="0" smtClean="0"/>
              <a:t>“Ben benim" algısı içgüdüseldir.</a:t>
            </a:r>
          </a:p>
          <a:p>
            <a:endParaRPr lang="tr-TR"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442913"/>
            <a:ext cx="10972800" cy="5564379"/>
          </a:xfrm>
        </p:spPr>
        <p:txBody>
          <a:bodyPr>
            <a:noAutofit/>
          </a:bodyPr>
          <a:lstStyle/>
          <a:p>
            <a:r>
              <a:rPr lang="tr-TR" sz="2000" dirty="0" smtClean="0"/>
              <a:t>Memeli beyinlerimiz bu algıyı “biz biziz" algısına genişletmişlerdir – </a:t>
            </a:r>
          </a:p>
          <a:p>
            <a:r>
              <a:rPr lang="tr-TR" sz="2000" dirty="0" smtClean="0"/>
              <a:t>yani hep birlikte buraya </a:t>
            </a:r>
            <a:r>
              <a:rPr lang="tr-TR" sz="2000" dirty="0" err="1" smtClean="0"/>
              <a:t>aitiz</a:t>
            </a:r>
            <a:r>
              <a:rPr lang="tr-TR" sz="2000" dirty="0" smtClean="0"/>
              <a:t>. </a:t>
            </a:r>
          </a:p>
          <a:p>
            <a:r>
              <a:rPr lang="tr-TR" sz="2000" dirty="0" smtClean="0"/>
              <a:t>İnsanoğlu olarak sahip olduğumuz gelişmiş beyinlerimiz tarafından ise, bütün bunlara maddi dünyanın ötesinde bir derin düşünce algısı eklenmiştir.</a:t>
            </a:r>
          </a:p>
          <a:p>
            <a:r>
              <a:rPr lang="tr-TR" sz="2000" dirty="0" smtClean="0"/>
              <a:t>İçgüdülerimiz ve duygularımızla net bir bağlantı kurulmadan bu dünyayla bağlantılı olamaz ve buraya, bir aileye ya da herhangi bir şeye ait olduğumuzu hissedemeyiz.</a:t>
            </a:r>
          </a:p>
          <a:p>
            <a:r>
              <a:rPr lang="tr-TR" sz="2000" dirty="0" smtClean="0"/>
              <a:t>Travmaya dair köken de işte burada yatmaktadır. </a:t>
            </a:r>
          </a:p>
          <a:p>
            <a:r>
              <a:rPr lang="tr-TR" sz="2000" dirty="0" smtClean="0"/>
              <a:t>Ait olmaya dair duyusal algımızla bağlantımızı kaybetmek duygularımızı yalnızlık boşluğunda debelenmeye terk eder. </a:t>
            </a:r>
          </a:p>
          <a:p>
            <a:r>
              <a:rPr lang="tr-TR" sz="2000" dirty="0" smtClean="0"/>
              <a:t>Rasyonel beyinlerimiz ise bizi bağlantılı olmaktansa bağlantısız olmaya dair hayaller kurmaya yöneltir. </a:t>
            </a:r>
          </a:p>
          <a:p>
            <a:r>
              <a:rPr lang="tr-TR" sz="2000" dirty="0" smtClean="0"/>
              <a:t>Bu kurgular bizi rekabete, savaşmaya, birbirimize güvenmemeye ve hayata duyduğumuz doğal saygıyı küçümsemeye zorlar. </a:t>
            </a:r>
          </a:p>
          <a:p>
            <a:r>
              <a:rPr lang="tr-TR" sz="2000" dirty="0" smtClean="0"/>
              <a:t>Her şeyle olan bağlantımızı hissetmezsek, bir şeyleri yok etmemiz ve görmezden gelmemiz kolaylaşır. </a:t>
            </a:r>
          </a:p>
          <a:p>
            <a:r>
              <a:rPr lang="tr-TR" sz="2000" dirty="0" smtClean="0"/>
              <a:t>İnsanoğlunun doğasında işbirliği içinde olmak ve sevmek vardır. </a:t>
            </a:r>
          </a:p>
          <a:p>
            <a:r>
              <a:rPr lang="tr-TR" sz="2000" dirty="0" smtClean="0"/>
              <a:t>Birlikte çalışmak hoşumuza gider. </a:t>
            </a:r>
          </a:p>
          <a:p>
            <a:r>
              <a:rPr lang="tr-TR" sz="2000" dirty="0" smtClean="0"/>
              <a:t>Ancak tümüyle entegre olmuş beyinlere sahip olmadığımızda kendimize dair bu özelliği bilemeyiz.</a:t>
            </a:r>
          </a:p>
          <a:p>
            <a:r>
              <a:rPr lang="tr-TR" sz="2000" dirty="0" smtClean="0"/>
              <a:t> </a:t>
            </a:r>
          </a:p>
          <a:p>
            <a:endParaRPr lang="tr-T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314325"/>
            <a:ext cx="10972800" cy="5692967"/>
          </a:xfrm>
        </p:spPr>
        <p:txBody>
          <a:bodyPr>
            <a:normAutofit/>
          </a:bodyPr>
          <a:lstStyle/>
          <a:p>
            <a:r>
              <a:rPr lang="tr-TR" dirty="0" err="1"/>
              <a:t>Travmatik</a:t>
            </a:r>
            <a:r>
              <a:rPr lang="tr-TR" dirty="0"/>
              <a:t> semptomları gidererek iyileşmenin anahtarı fizyolojimizde saklıdır. Kurtulmamızın imkansız olduğunu algıladığımız bir durumla yüz yüze geldiğimizde ya da aşırı ezici bir tehditle karşılaştığımızda insanlar ve hayvanlar olarak ortak tepkilerimiz olan hareketsizlik tepkisini kullanırız. Bu fonksiyonu anlamak için bunun istem dışı olduğunu akılda tutmak önemlidir. En basit anlatımıyla bu, bu tepkiyi yöneten fizyolojik mekanizmanın, beyinlerimizin ve sinir sistemlerimizin en ilkel ve içgüdüsel bölümünü ilgilendirmekte olduğu ve bilinç düzeyinde kontrolümüz altında olmadığı anlamına gelmektedir. İşte benim vahşi hayvan davranışları üzerinde çalışmanın travmayı anlamak ve iyileştirmek konusunda çok önemli olduğunu düşünüyor olmamın sebebi de budur.</a:t>
            </a:r>
          </a:p>
          <a:p>
            <a:r>
              <a:rPr lang="tr-TR" dirty="0"/>
              <a:t>İnsan beyninin ve sinir sisteminin istem dışı ve içgüdüsel bölümleriyle diğer memelilerinkiler ve hatta sürüngenlerinkiler neredeyse tıpa tıp aynıdır. </a:t>
            </a:r>
          </a:p>
          <a:p>
            <a:endParaRPr lang="tr-TR" dirty="0"/>
          </a:p>
        </p:txBody>
      </p:sp>
    </p:spTree>
    <p:extLst>
      <p:ext uri="{BB962C8B-B14F-4D97-AF65-F5344CB8AC3E}">
        <p14:creationId xmlns="" xmlns:p14="http://schemas.microsoft.com/office/powerpoint/2010/main" val="2192929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357189"/>
            <a:ext cx="10972800" cy="5650104"/>
          </a:xfrm>
        </p:spPr>
        <p:txBody>
          <a:bodyPr>
            <a:normAutofit fontScale="92500" lnSpcReduction="10000"/>
          </a:bodyPr>
          <a:lstStyle/>
          <a:p>
            <a:r>
              <a:rPr lang="tr-TR" dirty="0" smtClean="0">
                <a:latin typeface="Calibri" pitchFamily="34" charset="0"/>
              </a:rPr>
              <a:t>Birbirini tamamlayan üç sistemden oluşan beynimiz sık sık üçü bir arada beyin olarak adlandırılır. </a:t>
            </a:r>
          </a:p>
          <a:p>
            <a:r>
              <a:rPr lang="tr-TR" dirty="0" smtClean="0">
                <a:latin typeface="Calibri" pitchFamily="34" charset="0"/>
              </a:rPr>
              <a:t>Bu üç bölüm yaygın olarak bilinen adlarıyla; </a:t>
            </a:r>
          </a:p>
          <a:p>
            <a:r>
              <a:rPr lang="tr-TR" dirty="0" smtClean="0">
                <a:latin typeface="Calibri" pitchFamily="34" charset="0"/>
              </a:rPr>
              <a:t>sürüngen beyni (içgüdüsel beyin), </a:t>
            </a:r>
          </a:p>
          <a:p>
            <a:r>
              <a:rPr lang="tr-TR" dirty="0" smtClean="0">
                <a:latin typeface="Calibri" pitchFamily="34" charset="0"/>
              </a:rPr>
              <a:t>memeli beyni ya da </a:t>
            </a:r>
            <a:r>
              <a:rPr lang="tr-TR" dirty="0" err="1" smtClean="0">
                <a:latin typeface="Calibri" pitchFamily="34" charset="0"/>
              </a:rPr>
              <a:t>Limbik</a:t>
            </a:r>
            <a:r>
              <a:rPr lang="tr-TR" dirty="0" smtClean="0">
                <a:latin typeface="Calibri" pitchFamily="34" charset="0"/>
              </a:rPr>
              <a:t> beyin (duygusal beyin) ve </a:t>
            </a:r>
          </a:p>
          <a:p>
            <a:r>
              <a:rPr lang="tr-TR" dirty="0" smtClean="0">
                <a:latin typeface="Calibri" pitchFamily="34" charset="0"/>
              </a:rPr>
              <a:t>insan beyni ya da </a:t>
            </a:r>
            <a:r>
              <a:rPr lang="tr-TR" dirty="0" err="1" smtClean="0">
                <a:latin typeface="Calibri" pitchFamily="34" charset="0"/>
              </a:rPr>
              <a:t>neokorteks</a:t>
            </a:r>
            <a:r>
              <a:rPr lang="tr-TR" dirty="0" smtClean="0">
                <a:latin typeface="Calibri" pitchFamily="34" charset="0"/>
              </a:rPr>
              <a:t> beyin (mantıksal beyin) olarak sıralanabilir.</a:t>
            </a:r>
          </a:p>
          <a:p>
            <a:r>
              <a:rPr lang="tr-TR" dirty="0" smtClean="0">
                <a:latin typeface="Calibri" pitchFamily="34" charset="0"/>
              </a:rPr>
              <a:t>Hayatın devamını tehdit eden bir durum algılandığında beynimizin aktive olan bölümleri hayvanlarla paylaştığımız bölümler olduğu için, bahsi geçen örnekteki antilop gibi bazı hayvanların travmadan kaçınmak için nasıl davrandıklarını incelemek bize bu konuda çok şey öğretebilir. Bunu bir adım daha ileriye götürerek, insanların </a:t>
            </a:r>
            <a:r>
              <a:rPr lang="tr-TR" dirty="0" err="1" smtClean="0">
                <a:latin typeface="Calibri" pitchFamily="34" charset="0"/>
              </a:rPr>
              <a:t>travmatik</a:t>
            </a:r>
            <a:r>
              <a:rPr lang="tr-TR" dirty="0" smtClean="0">
                <a:latin typeface="Calibri" pitchFamily="34" charset="0"/>
              </a:rPr>
              <a:t> semptomlarını iyileştirmenin anahtarının vahşi hayvanların titreyerek hareketsizlik tepkisinden kurtulup yeniden hareketli ve fonksiyonel olmak için yaptıkları o akıcı uyum hareketlerini taklit etmenin altında yattığına inandığımı söyleyebilirim.</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sz="3400" dirty="0" smtClean="0"/>
              <a:t>Vahşi hayvanlardan farklı olarak biz insanlar tehdit altında olduğumuzda savaş ya da kaç ikilemini çözmekte hep zorlandık. Bu ikilem en azından bir miktar da olsa insanoğlu olarak bizim türümüzün hem av hem de avcı oluşundan kaynaklanıyor.</a:t>
            </a:r>
          </a:p>
          <a:p>
            <a:r>
              <a:rPr lang="tr-TR" sz="3400" dirty="0" smtClean="0"/>
              <a:t>Ne antilobun süratine ne de sinsice yaklaşan parsın öldürücü dişlerine ve pençelerine sahip olmadığımızdan, insan beyinlerimiz genellikle hayat kurtaran hareketin ne olduğuna dair sonradan yorum yapmakla yetinir. Bu belirsizlik bizi travmanın güçlü etkilerine karşı ayrıca savunmasız kılar. Antilop gibi çevik ve süratli hayvanlar av olduklarını bilirler ve hayatta kalma kaynaklarıyla oldukça içli dışlılardır. Ne yapmaları gerektiğini hisseder ve gerekeni yaparlar. Saatte yetmiş mil hızla depar atan ve yırtıcı pençe ve dişlere sahip olan gösterişli bir hayvan olmak ise parsı kendine güvenen bir avcı yapmıştır.</a:t>
            </a:r>
          </a:p>
          <a:p>
            <a:endParaRPr lang="tr-TR" b="1" dirty="0" smtClean="0"/>
          </a:p>
        </p:txBody>
      </p:sp>
      <p:sp>
        <p:nvSpPr>
          <p:cNvPr id="2" name="1 Başlık"/>
          <p:cNvSpPr>
            <a:spLocks noGrp="1"/>
          </p:cNvSpPr>
          <p:nvPr>
            <p:ph type="title"/>
          </p:nvPr>
        </p:nvSpPr>
        <p:spPr/>
        <p:txBody>
          <a:bodyPr>
            <a:normAutofit fontScale="90000"/>
          </a:bodyPr>
          <a:lstStyle/>
          <a:p>
            <a:r>
              <a:rPr lang="tr-TR" dirty="0" err="1" smtClean="0"/>
              <a:t>Travmatik</a:t>
            </a:r>
            <a:r>
              <a:rPr lang="tr-TR" dirty="0" smtClean="0"/>
              <a:t> Olaya İkilem İçinde Kalarak Tepki Verememek</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sz="2800" dirty="0" smtClean="0"/>
              <a:t>İnsanoğlunun çizgisi ise bu kadar kesin belirlenmiş değil. Hayatı tehdit eden bir durumla karşılaştığımızda aklımız karışabilir ve bu karışıklık içgüdüsel dürtülerimizi geçersiz kılabilir. Bu geçersiz kılma eylemi iyi bir nedenle meydana </a:t>
            </a:r>
            <a:r>
              <a:rPr lang="tr-TR" sz="2800" dirty="0" err="1" smtClean="0"/>
              <a:t>gelm</a:t>
            </a:r>
            <a:r>
              <a:rPr lang="tr-TR" sz="2800" dirty="0" smtClean="0"/>
              <a:t> iş olsa da ona eşlik eden zihin bulanıklığı benim "</a:t>
            </a:r>
            <a:r>
              <a:rPr lang="tr-TR" sz="2800" dirty="0" err="1" smtClean="0"/>
              <a:t>Medusa</a:t>
            </a:r>
            <a:r>
              <a:rPr lang="tr-TR" sz="2800" dirty="0" smtClean="0"/>
              <a:t> Kompleksi” dediğim </a:t>
            </a:r>
            <a:r>
              <a:rPr lang="tr-TR" sz="2800" dirty="0" err="1" smtClean="0"/>
              <a:t>dramaya</a:t>
            </a:r>
            <a:r>
              <a:rPr lang="tr-TR" sz="2800" dirty="0" smtClean="0"/>
              <a:t> ya da travmaya zemin hazırlar.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Yazar: Peter </a:t>
            </a:r>
            <a:r>
              <a:rPr lang="tr-TR" dirty="0" err="1" smtClean="0"/>
              <a:t>Levine</a:t>
            </a:r>
            <a:r>
              <a:rPr lang="tr-TR" dirty="0" smtClean="0"/>
              <a:t>, </a:t>
            </a:r>
            <a:r>
              <a:rPr lang="tr-TR" dirty="0" err="1" smtClean="0"/>
              <a:t>Ann</a:t>
            </a:r>
            <a:r>
              <a:rPr lang="tr-TR" dirty="0" smtClean="0"/>
              <a:t> </a:t>
            </a:r>
            <a:r>
              <a:rPr lang="tr-TR" dirty="0" err="1" smtClean="0"/>
              <a:t>Frederick</a:t>
            </a:r>
            <a:endParaRPr lang="tr-TR" dirty="0" smtClean="0"/>
          </a:p>
          <a:p>
            <a:r>
              <a:rPr lang="tr-TR" dirty="0" smtClean="0"/>
              <a:t>Çeviren: Zeynep Yalçınkaya</a:t>
            </a:r>
          </a:p>
          <a:p>
            <a:r>
              <a:rPr lang="tr-TR" dirty="0" smtClean="0"/>
              <a:t>Yayınevi: Butik Yayıncılık</a:t>
            </a:r>
          </a:p>
          <a:p>
            <a:r>
              <a:rPr lang="tr-TR" dirty="0" smtClean="0"/>
              <a:t>Basım Yılı: 2013</a:t>
            </a:r>
          </a:p>
          <a:p>
            <a:r>
              <a:rPr lang="tr-TR" dirty="0" smtClean="0"/>
              <a:t>Sayfa Sayısı: 278</a:t>
            </a:r>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 xmlns:p14="http://schemas.microsoft.com/office/powerpoint/2010/main" val="6353298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Travma modern hayatın her yanına nüfuz eden bir olgu. Sadece askerler ya da taciz veya </a:t>
            </a:r>
            <a:r>
              <a:rPr lang="tr-TR" dirty="0" err="1" smtClean="0"/>
              <a:t>suistimal</a:t>
            </a:r>
            <a:r>
              <a:rPr lang="tr-TR" dirty="0" smtClean="0"/>
              <a:t> kurbanları değil, çoğumuz </a:t>
            </a:r>
            <a:r>
              <a:rPr lang="tr-TR" dirty="0" err="1" smtClean="0"/>
              <a:t>travmatize</a:t>
            </a:r>
            <a:r>
              <a:rPr lang="tr-TR" dirty="0" smtClean="0"/>
              <a:t> olmuşuzdur. Travma hem kaynakları hem de sonuçları açısından geniş çaplıdır ve genellikle kendisin i bilincimizden saklar. </a:t>
            </a:r>
          </a:p>
          <a:p>
            <a:r>
              <a:rPr lang="tr-TR" dirty="0" smtClean="0"/>
              <a:t>Travma kaynağı olan konulara doğal afetler (örneğin deprem, fırtına, sel ve yangınlar) </a:t>
            </a:r>
          </a:p>
          <a:p>
            <a:r>
              <a:rPr lang="tr-TR" dirty="0" smtClean="0"/>
              <a:t>şiddet içeren patlamalar, kazalar, düşmeler, ciddi hastalıklar, ani kayıplar (örneğin sevdiğiniz birinin ani ölümü), ameliyatlar ve diğer tıbbi ve diş hekimliğiyle ilgili uygulamalar, </a:t>
            </a:r>
          </a:p>
          <a:p>
            <a:r>
              <a:rPr lang="tr-TR" dirty="0" smtClean="0"/>
              <a:t>zor doğumlar ve hatta gebelikteki yüksek stres düzeyleri de dahildir.</a:t>
            </a:r>
          </a:p>
          <a:p>
            <a:endParaRPr lang="tr-TR" dirty="0"/>
          </a:p>
        </p:txBody>
      </p:sp>
      <p:sp>
        <p:nvSpPr>
          <p:cNvPr id="2" name="1 Başlık"/>
          <p:cNvSpPr>
            <a:spLocks noGrp="1"/>
          </p:cNvSpPr>
          <p:nvPr>
            <p:ph type="title"/>
          </p:nvPr>
        </p:nvSpPr>
        <p:spPr/>
        <p:txBody>
          <a:bodyPr/>
          <a:lstStyle/>
          <a:p>
            <a:r>
              <a:rPr lang="tr-TR" dirty="0" smtClean="0"/>
              <a:t>Travma Yaratabilecek Olaylar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err="1" smtClean="0"/>
              <a:t>Travmatik</a:t>
            </a:r>
            <a:r>
              <a:rPr lang="tr-TR" dirty="0" smtClean="0"/>
              <a:t> semptomlar olayın kendisi tarafından "tetiklen-dikleri” için meydana gelmezler. </a:t>
            </a:r>
          </a:p>
          <a:p>
            <a:r>
              <a:rPr lang="tr-TR" dirty="0" smtClean="0"/>
              <a:t>Bu belirtiler donan ve böylece çözülüp boşalamayan enerjinin tortularından kaynaklanırlar; söz konusu enerji bedenimize ve ruhumuza zarar verebileceği bir yer olan sinir sistemimizde kapana kısılıp kalır. </a:t>
            </a:r>
          </a:p>
          <a:p>
            <a:r>
              <a:rPr lang="tr-TR" dirty="0" smtClean="0"/>
              <a:t>Bahsi geçen içinden geçme sürecini tamamlayamayıp, “hareketsizlik” ya da "donma” halinden çıkamadığımızda, TSSB 'ye dair uzun vadeli, insanı telaşlandıran, zayıf düşüren ve çoğunlukla bize tuhaf gelen semptomlar geliştiririz.</a:t>
            </a:r>
          </a:p>
          <a:p>
            <a:r>
              <a:rPr lang="tr-TR" dirty="0" smtClean="0"/>
              <a:t>Ancak, dinamik denge haline geri dönmek için sahip olduğumuz doğuştan gelen dürtüyü başlatıp teşvik ederek bu donma halimizden çözülebiliriz.</a:t>
            </a:r>
          </a:p>
          <a:p>
            <a:endParaRPr lang="tr-TR" dirty="0"/>
          </a:p>
        </p:txBody>
      </p:sp>
      <p:sp>
        <p:nvSpPr>
          <p:cNvPr id="2" name="1 Başlık"/>
          <p:cNvSpPr>
            <a:spLocks noGrp="1"/>
          </p:cNvSpPr>
          <p:nvPr>
            <p:ph type="title"/>
          </p:nvPr>
        </p:nvSpPr>
        <p:spPr/>
        <p:txBody>
          <a:bodyPr/>
          <a:lstStyle/>
          <a:p>
            <a:r>
              <a:rPr lang="tr-TR" dirty="0" smtClean="0"/>
              <a:t>Mesele Enerji Meselesi</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257177"/>
            <a:ext cx="10972800" cy="5764404"/>
          </a:xfrm>
        </p:spPr>
        <p:txBody>
          <a:bodyPr>
            <a:normAutofit/>
          </a:bodyPr>
          <a:lstStyle/>
          <a:p>
            <a:r>
              <a:rPr lang="tr-TR" dirty="0" smtClean="0"/>
              <a:t>Av örneğine geri dönersek; parstan kaçmakta olan küçük antilobumuzun sinir sistemindeki enerji o sırada saatte 70 mile ayarlanmıştır. </a:t>
            </a:r>
          </a:p>
          <a:p>
            <a:r>
              <a:rPr lang="tr-TR" dirty="0" smtClean="0"/>
              <a:t>Tam pars son hamlesini yapacakken, antilop yıkılır. </a:t>
            </a:r>
          </a:p>
          <a:p>
            <a:r>
              <a:rPr lang="tr-TR" dirty="0" smtClean="0"/>
              <a:t>Dışarıdan bakıldığında yere düşen antilop hareketsiz, ölü gibi görünmektedir, ancak içeride sinir sistemi hala saatte 70 mille fazlasıyla yüklüdür. </a:t>
            </a:r>
          </a:p>
          <a:p>
            <a:r>
              <a:rPr lang="tr-TR" dirty="0" smtClean="0"/>
              <a:t>Bir anda aniden duran antilobun bedeninde meydana gelenler, siz arabanızda gazı köklemiş giderken aniden frene yüklendiğinizde arabanızın </a:t>
            </a:r>
            <a:r>
              <a:rPr lang="tr-TR" dirty="0" err="1" smtClean="0"/>
              <a:t>başma</a:t>
            </a:r>
            <a:r>
              <a:rPr lang="tr-TR" dirty="0" smtClean="0"/>
              <a:t> geleceklere benzer. Sinir sisteminin içsel hızıyla (otomobil), bedensel hareketsizlik (fren) arasındaki fark bedenin içinde kasırgaya benzer güçlü bir türbülans yaratır.</a:t>
            </a:r>
          </a:p>
          <a:p>
            <a:r>
              <a:rPr lang="tr-TR" dirty="0" smtClean="0"/>
              <a:t>Bu enerji kasırgası </a:t>
            </a:r>
            <a:r>
              <a:rPr lang="tr-TR" dirty="0" err="1" smtClean="0"/>
              <a:t>travmatik</a:t>
            </a:r>
            <a:r>
              <a:rPr lang="tr-TR" dirty="0" smtClean="0"/>
              <a:t> stres semptomlarını oluşturan odak noktasıdır. </a:t>
            </a:r>
          </a:p>
          <a:p>
            <a:endParaRPr lang="tr-TR" dirty="0" smtClean="0"/>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471489"/>
            <a:ext cx="10972800" cy="5535804"/>
          </a:xfrm>
        </p:spPr>
        <p:txBody>
          <a:bodyPr>
            <a:normAutofit/>
          </a:bodyPr>
          <a:lstStyle/>
          <a:p>
            <a:r>
              <a:rPr lang="tr-TR" dirty="0" smtClean="0"/>
              <a:t>Tehdit altındaki bir insan (ya da antilop) bu tehditle başa çıkmak için harekete geçen bu enerjinin tamamını boşaltmak zorundadır, aksi takdirde travma kurbanı olur. </a:t>
            </a:r>
          </a:p>
          <a:p>
            <a:r>
              <a:rPr lang="tr-TR" dirty="0" smtClean="0"/>
              <a:t>Bu enerji tortusu öyle basitçe çekip gitmez. Bedenin içine yerleşir ve genellikle çok çeşitli bir yelpazeye dağılan türlü türlü semptomlar oluşması konusunda zorlayıcı olur. </a:t>
            </a:r>
          </a:p>
          <a:p>
            <a:r>
              <a:rPr lang="tr-TR" dirty="0" smtClean="0"/>
              <a:t>Örneğin, </a:t>
            </a:r>
            <a:r>
              <a:rPr lang="tr-TR" dirty="0" err="1" smtClean="0"/>
              <a:t>anksiyete</a:t>
            </a:r>
            <a:r>
              <a:rPr lang="tr-TR" dirty="0" smtClean="0"/>
              <a:t>, depresyon ve psikosomatik veya davranışsa! sorunlar bu semptomlar arasındadır. </a:t>
            </a:r>
          </a:p>
          <a:p>
            <a:r>
              <a:rPr lang="tr-TR" dirty="0" smtClean="0"/>
              <a:t>Bu semptomlar organizmanın boşalmamış enerji tortularını kapsamak (ya da tutmak veya taşımak) için başvurduğu bir yöntem ya da yoldur.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1042989"/>
            <a:ext cx="10972800" cy="4964304"/>
          </a:xfrm>
        </p:spPr>
        <p:txBody>
          <a:bodyPr>
            <a:normAutofit fontScale="92500" lnSpcReduction="20000"/>
          </a:bodyPr>
          <a:lstStyle/>
          <a:p>
            <a:r>
              <a:rPr lang="tr-TR" dirty="0" smtClean="0"/>
              <a:t>Hayvanlar bütün bu sıkışan enerjiyi doğa içinde içgüdüsel olarak boşaltabildiklerinden ya hiç semptom geliştirmez ya da çok nadir olumsuz semptom geliştirirler. </a:t>
            </a:r>
          </a:p>
          <a:p>
            <a:r>
              <a:rPr lang="tr-TR" dirty="0" smtClean="0"/>
              <a:t>Biz insanlar bu arenada onlar kadar usta ya da hünerli değiliz.</a:t>
            </a:r>
          </a:p>
          <a:p>
            <a:r>
              <a:rPr lang="tr-TR" dirty="0" smtClean="0"/>
              <a:t>Söz konusu yüklü güçleri serbest bırakmayı başaramadığımızda travma kurbanı oluyoruz. </a:t>
            </a:r>
          </a:p>
          <a:p>
            <a:r>
              <a:rPr lang="tr-TR" dirty="0" smtClean="0"/>
              <a:t>Genellikle başarısızlıkla sonuçlanan enerjiyi boşaltma girişimlerimiz sayesinde de aynı enerjiye takılı kalıyoruz. </a:t>
            </a:r>
          </a:p>
          <a:p>
            <a:r>
              <a:rPr lang="tr-TR" dirty="0" smtClean="0"/>
              <a:t>Tıpkı bir ateş böceğinin ateşe çekildiği gibi biz de bilmeden tekrar tekrar travma tuzağından bizi kurtarma olasılığı bulunan durumlar yaratabiliyoruz ama doğru araç gereç ve kaynaklara sahip olmadığımızdan birçoğumuz başarısız oluyoruz. </a:t>
            </a:r>
          </a:p>
          <a:p>
            <a:r>
              <a:rPr lang="tr-TR" dirty="0" smtClean="0"/>
              <a:t>Ne yazık ki sonuçta birçoğumuz korku ve </a:t>
            </a:r>
            <a:r>
              <a:rPr lang="tr-TR" dirty="0" err="1" smtClean="0"/>
              <a:t>anksiyete</a:t>
            </a:r>
            <a:r>
              <a:rPr lang="tr-TR" dirty="0" smtClean="0"/>
              <a:t> yüzünden kalbura dönüyor ve asla kendimizi bu dünyada tam olarak evimizde hissedemiyor, kendi kendimizle rahat olamıyoruz.</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r>
              <a:rPr lang="tr-TR" b="1" dirty="0" smtClean="0"/>
              <a:t>Savaşta yaralanan birçok gazi ve tecavüz kurbanı bu senaryoyu fazla iyi bilir. Bu insanlar aylarını hatta yıllarını deneyimlerini anlatmaya, kendilerini rahatlatmaya, öfkelerini, korkularını ya da kederlerini ifade etmeye ayırsalar bile, o ilk "hareketsizlik ya da donma tepkisinin” içinden geçmeden ve enerji tortularını boşaltmadan büyük olasılıkla çoğunlukla travma labirentinin içinde sıkışıp kalır ve strese maruz </a:t>
            </a:r>
            <a:r>
              <a:rPr lang="tr-TR" b="1" dirty="0" smtClean="0"/>
              <a:t>kalmayı </a:t>
            </a:r>
            <a:r>
              <a:rPr lang="tr-TR" b="1" dirty="0" smtClean="0"/>
              <a:t>sürdürürler.</a:t>
            </a:r>
          </a:p>
          <a:p>
            <a:r>
              <a:rPr lang="tr-TR" dirty="0" smtClean="0"/>
              <a:t>Neyse ki, travma semptomlarını yaratan aynı yoğun enerjiler olması gerektiği gibi devreye sokulup harekete geçirildiklerinde, travmayı dönüştürüp bizi iyileşmenin, hakimiyetin ve bilgeliğin yeni irtifalarına taşıyabiliyorlar. </a:t>
            </a:r>
          </a:p>
          <a:p>
            <a:r>
              <a:rPr lang="tr-TR" dirty="0" smtClean="0"/>
              <a:t>Çözülen travma, bizi doğal dünyanın </a:t>
            </a:r>
            <a:r>
              <a:rPr lang="tr-TR" dirty="0" err="1" smtClean="0"/>
              <a:t>medcezirine</a:t>
            </a:r>
            <a:r>
              <a:rPr lang="tr-TR" dirty="0" smtClean="0"/>
              <a:t>, armonisine, sevgisine ve</a:t>
            </a:r>
          </a:p>
          <a:p>
            <a:r>
              <a:rPr lang="tr-TR" dirty="0" smtClean="0"/>
              <a:t>şefkatine geri döndüren harika bir armağandır.</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b="1" dirty="0" smtClean="0"/>
              <a:t>Genel tanımlama "bireylerin genel deneyimlerinin dışında kalan ve neredeyse herkes için fazlasıyla stres kaynağı olduğundan” stres yaratan bir vaka şeklindedir.</a:t>
            </a:r>
          </a:p>
          <a:p>
            <a:r>
              <a:rPr lang="tr-TR" dirty="0" smtClean="0"/>
              <a:t>Bu tanım olağanın dışında kalan şu deneyimleri kapsamakta: </a:t>
            </a:r>
          </a:p>
          <a:p>
            <a:r>
              <a:rPr lang="tr-TR" dirty="0" smtClean="0"/>
              <a:t>"ciddi hayati tehlikeyle karşı karşıya kalmak ya da fiziksel bütünlüğün tehdit altında olması, bir insanın çocuğunun, eşinin, diğer arkadaş ya da akrabalarının ciddi tehdit altında olmaları ya da ciddi zarar görmeleri, insanın evinin yıkılması ya da içinde yaşadığı topluluğun dağılması, bir diğer insanın kaza ya da şiddet sonucu ciddi şekilde yaralanmasına ya da ölümüne tanık olmak”.</a:t>
            </a:r>
          </a:p>
          <a:p>
            <a:pPr>
              <a:buNone/>
            </a:pPr>
            <a:endParaRPr lang="tr-TR" dirty="0" smtClean="0"/>
          </a:p>
        </p:txBody>
      </p:sp>
      <p:sp>
        <p:nvSpPr>
          <p:cNvPr id="2" name="1 Başlık"/>
          <p:cNvSpPr>
            <a:spLocks noGrp="1"/>
          </p:cNvSpPr>
          <p:nvPr>
            <p:ph type="title"/>
          </p:nvPr>
        </p:nvSpPr>
        <p:spPr/>
        <p:txBody>
          <a:bodyPr/>
          <a:lstStyle/>
          <a:p>
            <a:r>
              <a:rPr lang="tr-TR" dirty="0" smtClean="0"/>
              <a:t>Travma Nedir?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914401"/>
            <a:ext cx="10972800" cy="5092892"/>
          </a:xfrm>
        </p:spPr>
        <p:txBody>
          <a:bodyPr>
            <a:normAutofit/>
          </a:bodyPr>
          <a:lstStyle/>
          <a:p>
            <a:r>
              <a:rPr lang="tr-TR" dirty="0" smtClean="0"/>
              <a:t>Travmanın bu tarifi başlangıç noktası olarak faydalı olmakla birlikte, hem çok belirsiz bir tanım, hem de zaman zaman yanıltıcı olabiliyor. "</a:t>
            </a:r>
          </a:p>
          <a:p>
            <a:r>
              <a:rPr lang="tr-TR" dirty="0" smtClean="0"/>
              <a:t>Bireylerin genel deneyimlerinin dışında kalan” ya da "neredeyse herkes için fazlasıyla stres kaynağı olan” açıklamalarının ne anlama geldiğini söyleyebilecek biri var mı? </a:t>
            </a:r>
          </a:p>
          <a:p>
            <a:r>
              <a:rPr lang="tr-TR" dirty="0" smtClean="0"/>
              <a:t>Söz konusu tanıma dair ortaya atılan olgular faydalı nitelemeler olsalar da travma yaratma potansiyeli olan birçok başka olgu da bulunmakta. </a:t>
            </a:r>
          </a:p>
          <a:p>
            <a:r>
              <a:rPr lang="tr-TR" dirty="0" smtClean="0"/>
              <a:t>Kazalar, düşmeler, hastalıklar ve bedenin bilinçdışı düzeyde hayatı tehdit eden bir durum olarak algılamakta olduğu olgular genellikle genel insan deneyimlerinin dışında kalan olgular olarak algılanmazlar. Ama çoğunlukla </a:t>
            </a:r>
            <a:r>
              <a:rPr lang="tr-TR" dirty="0" err="1" smtClean="0"/>
              <a:t>travmatize</a:t>
            </a:r>
            <a:r>
              <a:rPr lang="tr-TR" dirty="0" smtClean="0"/>
              <a:t> ederler.</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885825"/>
            <a:ext cx="10972800" cy="5121467"/>
          </a:xfrm>
        </p:spPr>
        <p:txBody>
          <a:bodyPr/>
          <a:lstStyle/>
          <a:p>
            <a:r>
              <a:rPr lang="tr-TR" dirty="0" smtClean="0"/>
              <a:t> </a:t>
            </a:r>
          </a:p>
          <a:p>
            <a:r>
              <a:rPr lang="tr-TR" dirty="0" smtClean="0"/>
              <a:t>Travmanın iyileştirilmesi semptomların fark edilmelerine ve ortaya çıkarılmalarına bağlıdır. </a:t>
            </a:r>
          </a:p>
          <a:p>
            <a:r>
              <a:rPr lang="tr-TR" dirty="0" smtClean="0"/>
              <a:t>Travma semptomları genellikle ilkel tepkilerin sonucu olduklarından tanınmaları çoğunlukla oldukça güç oluyor. </a:t>
            </a:r>
          </a:p>
          <a:p>
            <a:r>
              <a:rPr lang="tr-TR" dirty="0" smtClean="0"/>
              <a:t>İnsanların travmanın tanımına ihtiyaçları yoktur, bizler travmanın bize hissettirdiklerine dair deneysel bir duyumsamaya ihtiyaç duyarız. </a:t>
            </a:r>
          </a:p>
          <a:p>
            <a:r>
              <a:rPr lang="tr-TR" dirty="0" smtClean="0"/>
              <a:t>Danışanlarımdan biri yaşadığı deneyimi şöyle anlatmıştı:</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385763"/>
            <a:ext cx="10972800" cy="5621529"/>
          </a:xfrm>
        </p:spPr>
        <p:txBody>
          <a:bodyPr>
            <a:normAutofit/>
          </a:bodyPr>
          <a:lstStyle/>
          <a:p>
            <a:r>
              <a:rPr lang="tr-TR" dirty="0" smtClean="0"/>
              <a:t>Beş yaşındaki oğlumla birlikte parkta top oynarken, oğlum topu benim bulunduğum yerden oldukça uzak bir yere fırlattı. Ben topu almaya gittiğimde o gördüğü bir diğer topu almak üzere diğer taraftaki işlek caddeye doğru fırlamış. Tanı almak için koştuğum topa uzanırken bir arabanın uzun ve gürültülü fren sesini duydum. O an derhal </a:t>
            </a:r>
            <a:r>
              <a:rPr lang="tr-TR" dirty="0" err="1" smtClean="0"/>
              <a:t>Joey'a</a:t>
            </a:r>
            <a:r>
              <a:rPr lang="tr-TR" dirty="0" smtClean="0"/>
              <a:t> araba çarptığını anladım. Kalbim mideme inmiş gibiydi. Bedenimdeki bütün kan çekilmiş ve ayaklarımın dibine inmişti sanki. Bir hayalet gibi bembeyaz kesildiğimi hissederek caddede toplanan kalabalığa doğru koşmaya başladım. Bacaklarım kurşun gibi ağırdı. </a:t>
            </a:r>
            <a:r>
              <a:rPr lang="tr-TR" dirty="0" err="1" smtClean="0"/>
              <a:t>Joey’i</a:t>
            </a:r>
            <a:r>
              <a:rPr lang="tr-TR" dirty="0" smtClean="0"/>
              <a:t> hiçbir yerde göremiyordum ama yine de onun kaza geçirdiğinden emindim, kalbim sıkışıp daralmış ve sonra açılıp tüm göğsümü korku ve dehşetle doldurmuştu.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53761"/>
            <a:ext cx="10515600" cy="4351338"/>
          </a:xfrm>
        </p:spPr>
        <p:txBody>
          <a:bodyPr>
            <a:normAutofit/>
          </a:bodyPr>
          <a:lstStyle/>
          <a:p>
            <a:r>
              <a:rPr lang="tr-TR" dirty="0" smtClean="0"/>
              <a:t>Kaplanı Uyandırmak kitabı, genel olarak insanın biyolojik olarak </a:t>
            </a:r>
            <a:r>
              <a:rPr lang="tr-TR" dirty="0" err="1" smtClean="0"/>
              <a:t>travmatik</a:t>
            </a:r>
            <a:r>
              <a:rPr lang="tr-TR" dirty="0" smtClean="0"/>
              <a:t> olaylara verdiği tepkilere, veremediği reaksiyonlara odaklanır.</a:t>
            </a:r>
          </a:p>
          <a:p>
            <a:r>
              <a:rPr lang="tr-TR" dirty="0" smtClean="0"/>
              <a:t>Kitapta; travmanın hayvanlarda ve insanlarda benzer şekilde yaşandığı,</a:t>
            </a:r>
          </a:p>
          <a:p>
            <a:r>
              <a:rPr lang="tr-TR" dirty="0" smtClean="0"/>
              <a:t>Hayvanların insanlardan farklı olarak travmaya yönelik </a:t>
            </a:r>
            <a:r>
              <a:rPr lang="tr-TR" dirty="0" err="1" smtClean="0"/>
              <a:t>reaksiyonel</a:t>
            </a:r>
            <a:r>
              <a:rPr lang="tr-TR" dirty="0" smtClean="0"/>
              <a:t> farklılıklar gösterdiği,</a:t>
            </a:r>
          </a:p>
          <a:p>
            <a:r>
              <a:rPr lang="tr-TR" dirty="0" smtClean="0"/>
              <a:t>Bunun da hayvanların </a:t>
            </a:r>
            <a:r>
              <a:rPr lang="tr-TR" dirty="0" err="1" smtClean="0"/>
              <a:t>travmatik</a:t>
            </a:r>
            <a:r>
              <a:rPr lang="tr-TR" dirty="0" smtClean="0"/>
              <a:t> deneyimleri atlatma konusunda örnek </a:t>
            </a:r>
            <a:r>
              <a:rPr lang="tr-TR" dirty="0" smtClean="0"/>
              <a:t>alınacak </a:t>
            </a:r>
            <a:r>
              <a:rPr lang="tr-TR" dirty="0" smtClean="0"/>
              <a:t>yönleri olduğuna </a:t>
            </a:r>
            <a:r>
              <a:rPr lang="tr-TR" dirty="0" smtClean="0"/>
              <a:t>değinilmektedir</a:t>
            </a:r>
            <a:r>
              <a:rPr lang="tr-TR" dirty="0" smtClean="0"/>
              <a:t>.</a:t>
            </a:r>
          </a:p>
        </p:txBody>
      </p:sp>
      <p:sp>
        <p:nvSpPr>
          <p:cNvPr id="2" name="Unvan 1"/>
          <p:cNvSpPr>
            <a:spLocks noGrp="1"/>
          </p:cNvSpPr>
          <p:nvPr>
            <p:ph type="title"/>
          </p:nvPr>
        </p:nvSpPr>
        <p:spPr/>
        <p:txBody>
          <a:bodyPr/>
          <a:lstStyle/>
          <a:p>
            <a:endParaRPr lang="tr-TR" dirty="0"/>
          </a:p>
        </p:txBody>
      </p:sp>
    </p:spTree>
    <p:extLst>
      <p:ext uri="{BB962C8B-B14F-4D97-AF65-F5344CB8AC3E}">
        <p14:creationId xmlns="" xmlns:p14="http://schemas.microsoft.com/office/powerpoint/2010/main" val="257926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871539"/>
            <a:ext cx="10972800" cy="5135754"/>
          </a:xfrm>
        </p:spPr>
        <p:txBody>
          <a:bodyPr>
            <a:normAutofit/>
          </a:bodyPr>
          <a:lstStyle/>
          <a:p>
            <a:r>
              <a:rPr lang="tr-TR" dirty="0" smtClean="0"/>
              <a:t>Kalabalığı yararak </a:t>
            </a:r>
            <a:r>
              <a:rPr lang="tr-TR" dirty="0" err="1" smtClean="0"/>
              <a:t>Joey'in</a:t>
            </a:r>
            <a:r>
              <a:rPr lang="tr-TR" dirty="0" smtClean="0"/>
              <a:t> hareketsiz bedeninin baş kısmına yıkıldım. Araba oğlumun bedenini birkaç metre sürüklemiş ve öyle durmuştu. Bedeni çiziklerle dolu ve kanlar içindeydi, elbiseleri yırtılmıştı ve son derece hareketsizdi. Panikten elim ayağım titriyordu, çaresizdim; deli gibi </a:t>
            </a:r>
            <a:r>
              <a:rPr lang="tr-TR" dirty="0" err="1" smtClean="0"/>
              <a:t>Joey’in</a:t>
            </a:r>
            <a:r>
              <a:rPr lang="tr-TR" dirty="0" smtClean="0"/>
              <a:t> bedenini bir araya getirmeye çabalıyordum. Kanları temizlemeye çalışıyordum ama yapabildiğim tek şey onları daha da bulaştırmaktı. Yırtık kıyafetlerini düzeltmeye uğraşırken "hayır böyle bir şey olmadı. Nefes al </a:t>
            </a:r>
            <a:r>
              <a:rPr lang="tr-TR" dirty="0" err="1" smtClean="0"/>
              <a:t>Joey</a:t>
            </a:r>
            <a:r>
              <a:rPr lang="tr-TR" dirty="0" smtClean="0"/>
              <a:t>, nefes al” diye düşünmekten kendimi alamıyordum. Sanki benim yaşam gücüm onun hareketsiz bedenine hayat verebilecekmiş gibi, üstüne çökmüştüm ve kalbimi onun kalbine bastırıyordum. Sonra birden bir uyuşma hali beni etkisi altına almaya başladı ve sahneden dışarı çekilmeye başladığımı hissettim. Artık hiçbir şey hissedemiyordum.</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r>
              <a:rPr lang="tr-TR" dirty="0" smtClean="0"/>
              <a:t>Travmayı bu yoğunlukta </a:t>
            </a:r>
            <a:r>
              <a:rPr lang="tr-TR" dirty="0" err="1" smtClean="0"/>
              <a:t>deneyimleyen</a:t>
            </a:r>
            <a:r>
              <a:rPr lang="tr-TR" dirty="0" smtClean="0"/>
              <a:t> insanlar onun ne olduğunu gerçekten biliyorlar ve tepkilerinin temel ve içgüdüsel olduğunu hissediyorlar. </a:t>
            </a:r>
          </a:p>
          <a:p>
            <a:r>
              <a:rPr lang="tr-TR" dirty="0" smtClean="0"/>
              <a:t>Bu talihsiz hanımın başına gelen olayda olduğu gibi semptomlar gaddarlık derecesinde </a:t>
            </a:r>
          </a:p>
          <a:p>
            <a:r>
              <a:rPr lang="tr-TR" dirty="0" smtClean="0"/>
              <a:t>Açık, </a:t>
            </a:r>
          </a:p>
          <a:p>
            <a:r>
              <a:rPr lang="tr-TR" dirty="0" smtClean="0"/>
              <a:t>net ve zorlayıcıdır. </a:t>
            </a:r>
          </a:p>
          <a:p>
            <a:r>
              <a:rPr lang="tr-TR" dirty="0" smtClean="0"/>
              <a:t>Yine de birçoğumuz travma semptomlarını çok daha örtük yaşarız. </a:t>
            </a:r>
          </a:p>
          <a:p>
            <a:r>
              <a:rPr lang="tr-TR" dirty="0" err="1" smtClean="0"/>
              <a:t>Travmatik</a:t>
            </a:r>
            <a:r>
              <a:rPr lang="tr-TR" dirty="0" smtClean="0"/>
              <a:t> bir deneyimimizi kendi tepkilerimizi keşfederek ortaya çıkarabiliriz. </a:t>
            </a:r>
          </a:p>
          <a:p>
            <a:r>
              <a:rPr lang="tr-TR" dirty="0" smtClean="0"/>
              <a:t>Bu bir kez tanımlandıktan sonra artık şüphe götürmesi mümkün olmayan bir histir.</a:t>
            </a:r>
            <a:endParaRPr lang="tr-TR" dirty="0"/>
          </a:p>
        </p:txBody>
      </p:sp>
      <p:sp>
        <p:nvSpPr>
          <p:cNvPr id="2" name="1 Başlık"/>
          <p:cNvSpPr>
            <a:spLocks noGrp="1"/>
          </p:cNvSpPr>
          <p:nvPr>
            <p:ph type="title"/>
          </p:nvPr>
        </p:nvSpPr>
        <p:spPr/>
        <p:txBody>
          <a:bodyPr/>
          <a:lstStyle/>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1976 yılının bunaltıcı bir yaz gününde 5 ile 15 yaş arasında değişen farklı yaşlarda 26 çocuk küçük bir Kaliforniya kasabasında okul otobüslerinden alınarak kaçırıldılar. İki karanlık kamyonete tıkıştırılan çocuklar terk edilmiş bir taş ocağına götürüldüler ve yaklaşık otuz saat süreyle yeraltın-</a:t>
            </a:r>
            <a:r>
              <a:rPr lang="tr-TR" dirty="0" err="1" smtClean="0"/>
              <a:t>daki</a:t>
            </a:r>
            <a:r>
              <a:rPr lang="tr-TR" dirty="0" smtClean="0"/>
              <a:t> bir mahzende hapsedildiler. Kurtarıldıklarında ise derhal hastaneye götürüldüler. Orada fiziksel yaraları tedavi edilen çocuklar üstünkörü bir psikolojik kontrolden bile geçirilmeden evlerine gönderildiler. </a:t>
            </a:r>
          </a:p>
          <a:p>
            <a:r>
              <a:rPr lang="tr-TR" dirty="0" smtClean="0"/>
              <a:t>Dahası hastanenin iki doktorunun yaptığı açıklamaya göre çocuklar “iyiydiler”. </a:t>
            </a:r>
          </a:p>
          <a:p>
            <a:r>
              <a:rPr lang="tr-TR" dirty="0" smtClean="0"/>
              <a:t>Doktorlar ya bir sorun olduğunu anlayamamışlardı ya da çocukların durumlarında yakından incelenmesi gereken bir şeyler olduğunu fark edememişlerdi. </a:t>
            </a:r>
          </a:p>
          <a:p>
            <a:r>
              <a:rPr lang="tr-TR" dirty="0" smtClean="0"/>
              <a:t>Olaydan birkaç gün sonra bölgede çalışan bir psikiyatrın </a:t>
            </a:r>
            <a:r>
              <a:rPr lang="tr-TR" dirty="0" err="1" smtClean="0"/>
              <a:t>Chowchilla</a:t>
            </a:r>
            <a:r>
              <a:rPr lang="tr-TR" dirty="0" smtClean="0"/>
              <a:t> mağdurlarının ailelerine ulaşması istendi. </a:t>
            </a:r>
          </a:p>
        </p:txBody>
      </p:sp>
      <p:sp>
        <p:nvSpPr>
          <p:cNvPr id="2" name="1 Başlık"/>
          <p:cNvSpPr>
            <a:spLocks noGrp="1"/>
          </p:cNvSpPr>
          <p:nvPr>
            <p:ph type="title"/>
          </p:nvPr>
        </p:nvSpPr>
        <p:spPr/>
        <p:txBody>
          <a:bodyPr>
            <a:normAutofit fontScale="90000"/>
          </a:bodyPr>
          <a:lstStyle/>
          <a:p>
            <a:r>
              <a:rPr lang="tr-TR" dirty="0" smtClean="0"/>
              <a:t>Bob </a:t>
            </a:r>
            <a:r>
              <a:rPr lang="tr-TR" dirty="0" err="1" smtClean="0"/>
              <a:t>Barkley</a:t>
            </a:r>
            <a:r>
              <a:rPr lang="tr-TR" dirty="0" smtClean="0"/>
              <a:t>, </a:t>
            </a:r>
            <a:r>
              <a:rPr lang="tr-TR" b="1" dirty="0" smtClean="0"/>
              <a:t>Kaliforniya, </a:t>
            </a:r>
            <a:r>
              <a:rPr lang="tr-TR" b="1" dirty="0" err="1" smtClean="0"/>
              <a:t>ChowchlUa</a:t>
            </a:r>
            <a:r>
              <a:rPr lang="tr-TR" b="1" dirty="0" smtClean="0"/>
              <a:t/>
            </a:r>
            <a:br>
              <a:rPr lang="tr-TR" b="1" dirty="0" smtClean="0"/>
            </a:b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671513"/>
            <a:ext cx="10972800" cy="5335779"/>
          </a:xfrm>
        </p:spPr>
        <p:txBody>
          <a:bodyPr>
            <a:normAutofit/>
          </a:bodyPr>
          <a:lstStyle/>
          <a:p>
            <a:r>
              <a:rPr lang="tr-TR" dirty="0" smtClean="0"/>
              <a:t>Bu psikiyatr 26 çocuktan yalnızca birinde psikolojik problem olabileceğini bildirdi. </a:t>
            </a:r>
          </a:p>
          <a:p>
            <a:r>
              <a:rPr lang="tr-TR" dirty="0" smtClean="0"/>
              <a:t>Kendisi o dönemde yaygın olan standart psikiyatrik yaklaşımı ortaya koymaktaydı. </a:t>
            </a:r>
          </a:p>
          <a:p>
            <a:r>
              <a:rPr lang="tr-TR" dirty="0" smtClean="0"/>
              <a:t>Yaşanan mağduriyetten sekiz ay sonra, </a:t>
            </a:r>
            <a:r>
              <a:rPr lang="tr-TR" dirty="0" err="1" smtClean="0"/>
              <a:t>Lenore</a:t>
            </a:r>
            <a:r>
              <a:rPr lang="tr-TR" dirty="0" smtClean="0"/>
              <a:t> </a:t>
            </a:r>
            <a:r>
              <a:rPr lang="tr-TR" dirty="0" err="1" smtClean="0"/>
              <a:t>Terr</a:t>
            </a:r>
            <a:r>
              <a:rPr lang="tr-TR" dirty="0" smtClean="0"/>
              <a:t> adındaki bir diğer psikiyatr </a:t>
            </a:r>
            <a:r>
              <a:rPr lang="tr-TR" dirty="0" err="1" smtClean="0"/>
              <a:t>travmatize</a:t>
            </a:r>
            <a:r>
              <a:rPr lang="tr-TR" dirty="0" smtClean="0"/>
              <a:t> edilmiş çocuklar üzerine ilk bilimsel takip çalışmalarından birini başlattı. </a:t>
            </a:r>
          </a:p>
          <a:p>
            <a:r>
              <a:rPr lang="tr-TR" dirty="0" smtClean="0"/>
              <a:t>Söz konusu çalışmaya bu çocuklar da dahil edildi. Olaydan 26 çocuktan sadece birinin</a:t>
            </a:r>
          </a:p>
          <a:p>
            <a:r>
              <a:rPr lang="tr-TR" dirty="0" smtClean="0"/>
              <a:t>etkilendiğini doğrulamak şöyle dursun </a:t>
            </a:r>
            <a:r>
              <a:rPr lang="tr-TR" dirty="0" err="1" smtClean="0"/>
              <a:t>Terr</a:t>
            </a:r>
            <a:r>
              <a:rPr lang="tr-TR" dirty="0" smtClean="0"/>
              <a:t>, bunun tersinin meydana geldiğini ortaya çıkardı:</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neredeyse tüm çocuklar fiziksel, sosyal ve psikolojik sağlıkları açısından uzun vadeli ciddi etkilere maruz kalmışlardı. </a:t>
            </a:r>
          </a:p>
          <a:p>
            <a:r>
              <a:rPr lang="tr-TR" dirty="0" smtClean="0"/>
              <a:t>Çoğunda gece kabus görme eğilimi meydana gelmişti. Tekrarlayan kabuslar, şiddet eğilimi ve kişisel ve sosyal ilişkilerde normal davranma yeteneğinde bozulma görülmeye başlanmıştı. </a:t>
            </a:r>
          </a:p>
          <a:p>
            <a:r>
              <a:rPr lang="tr-TR" dirty="0" smtClean="0"/>
              <a:t>Travmanın etkileri o kadar yıpratıcıydı ki, yıllar geçtikçe çocukların aile yapıları ve hayattan gittikçe daha da kötüleşmişti. </a:t>
            </a:r>
          </a:p>
          <a:p>
            <a:r>
              <a:rPr lang="tr-TR" dirty="0" smtClean="0"/>
              <a:t>Olaydan en az etkilenen çocuklardan biri on dört yaşındaki Bob </a:t>
            </a:r>
            <a:r>
              <a:rPr lang="tr-TR" dirty="0" err="1" smtClean="0"/>
              <a:t>Barklay’di</a:t>
            </a:r>
            <a:r>
              <a:rPr lang="tr-TR" dirty="0" smtClean="0"/>
              <a:t>. </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700089"/>
            <a:ext cx="10972800" cy="5307204"/>
          </a:xfrm>
        </p:spPr>
        <p:txBody>
          <a:bodyPr>
            <a:normAutofit/>
          </a:bodyPr>
          <a:lstStyle/>
          <a:p>
            <a:r>
              <a:rPr lang="tr-TR" dirty="0" smtClean="0"/>
              <a:t>Travma yaratan söz konusu olay sırasında Bob'un başına gelenlerin kısa bir özeti ise şöyle:</a:t>
            </a:r>
          </a:p>
          <a:p>
            <a:r>
              <a:rPr lang="tr-TR" dirty="0" smtClean="0"/>
              <a:t>Söz konusu çocuklar yaklaşık bir gün boyunca bir “deliğe” (terk edilmiş bir taş ocağında bulunan ve yüzlerce kiloluk toprak, kaya parçası ve taşın altına gömülü bir römorka) tıkılıp hapsedilmişlerdi ve içlerinden biri tavanı tutan ahşap direğe yaslanmak zorunda kalmıştı. </a:t>
            </a:r>
          </a:p>
          <a:p>
            <a:r>
              <a:rPr lang="tr-TR" dirty="0" smtClean="0"/>
              <a:t>Bu eğreti destek düştüğünde ise tavan Üzerlerine çökmeye başladı. O sırada çocukların çoğu ciddi şoktaydı, </a:t>
            </a:r>
          </a:p>
          <a:p>
            <a:r>
              <a:rPr lang="tr-TR" dirty="0" smtClean="0"/>
              <a:t>donmuş, hissizlik içinde ve neredeyse kıpırda-yamayacak haldeydiler. </a:t>
            </a:r>
          </a:p>
          <a:p>
            <a:r>
              <a:rPr lang="tr-TR" dirty="0" smtClean="0"/>
              <a:t>Durumun ciddiyetini kavrayabilenler çığlık atmaya başladılar. Bu çocuklar bir an önce oradan kurtulamazlarsa öleceklerini anlamışlardı.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442913"/>
            <a:ext cx="10972800" cy="5564379"/>
          </a:xfrm>
        </p:spPr>
        <p:txBody>
          <a:bodyPr>
            <a:normAutofit/>
          </a:bodyPr>
          <a:lstStyle/>
          <a:p>
            <a:r>
              <a:rPr lang="tr-TR" dirty="0" smtClean="0"/>
              <a:t>Tam bu kriz anında Bob </a:t>
            </a:r>
            <a:r>
              <a:rPr lang="tr-TR" dirty="0" err="1" smtClean="0"/>
              <a:t>Barklay</a:t>
            </a:r>
            <a:r>
              <a:rPr lang="tr-TR" dirty="0" smtClean="0"/>
              <a:t> bir diğer erkek çocuğun yardımını temin ederek kendilerine bir çıkış yolu açmayı denedi. </a:t>
            </a:r>
          </a:p>
          <a:p>
            <a:r>
              <a:rPr lang="tr-TR" dirty="0" smtClean="0"/>
              <a:t>Bob'un liderliğinde bu iki çocuk tavandan küçük bir tünel açarak taş ocağına çıkmalarına yetecek kadar toprak kazmayı başarmıştı.</a:t>
            </a:r>
          </a:p>
          <a:p>
            <a:r>
              <a:rPr lang="tr-TR" b="1" dirty="0" smtClean="0"/>
              <a:t> </a:t>
            </a:r>
          </a:p>
          <a:p>
            <a:r>
              <a:rPr lang="tr-TR" dirty="0" smtClean="0"/>
              <a:t>Bob yaşanan krize cevap vermeyi başarabilmiş ve kaçışları boyunca hareketlilik halini koruyabilmişti. </a:t>
            </a:r>
          </a:p>
          <a:p>
            <a:r>
              <a:rPr lang="tr-TR" dirty="0" smtClean="0"/>
              <a:t>Diğer çocuklarda Bob'la birlikte kurtulmuş olsalar da birçoğu kendileri için hazırlanan bu mezardan kaçarken çok daha fazla korkmuşlardı. </a:t>
            </a:r>
          </a:p>
          <a:p>
            <a:r>
              <a:rPr lang="tr-TR" dirty="0" smtClean="0"/>
              <a:t>Eğer kaçmaya bu kadar kuvvetle teşvik edilmeselerdi orada çaresiz bir şekilde öylece kalabilirlerdi. Birer </a:t>
            </a:r>
            <a:r>
              <a:rPr lang="tr-TR" dirty="0" err="1" smtClean="0"/>
              <a:t>zombi</a:t>
            </a:r>
            <a:r>
              <a:rPr lang="tr-TR" dirty="0" smtClean="0"/>
              <a:t> gibi hareket ederek dışarıya, özgürlüğe doğru çıkan yolu takip etmişlerdi. </a:t>
            </a:r>
          </a:p>
          <a:p>
            <a:endParaRPr lang="tr-TR" dirty="0" smtClean="0"/>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328613"/>
            <a:ext cx="10515600" cy="5862638"/>
          </a:xfrm>
        </p:spPr>
        <p:txBody>
          <a:bodyPr>
            <a:normAutofit/>
          </a:bodyPr>
          <a:lstStyle/>
          <a:p>
            <a:r>
              <a:rPr lang="tr-TR" dirty="0" smtClean="0"/>
              <a:t>Diğer çocukların özgürlüklerine kavuşmalarını sağlayan Bob </a:t>
            </a:r>
            <a:r>
              <a:rPr lang="tr-TR" dirty="0" err="1" smtClean="0"/>
              <a:t>Barklay</a:t>
            </a:r>
            <a:r>
              <a:rPr lang="tr-TR" dirty="0" smtClean="0"/>
              <a:t> olağanüstü bir zorluğun üstesinden gelmeyi başarmıştı. </a:t>
            </a:r>
          </a:p>
          <a:p>
            <a:r>
              <a:rPr lang="tr-TR" dirty="0" smtClean="0"/>
              <a:t>Bu başarısı onu o gün </a:t>
            </a:r>
            <a:r>
              <a:rPr lang="tr-TR" dirty="0" err="1" smtClean="0"/>
              <a:t>Chowchilla’nın</a:t>
            </a:r>
            <a:r>
              <a:rPr lang="tr-TR" dirty="0" smtClean="0"/>
              <a:t> kahramanı yapmıştı. Ancak Bob'un hayatının geri kalanı ve travmayla ilgilenen herkes için bundan daha da önemlisi, Bob’un bu travmadan diğer 25 çocukla aynı derecede etkilenmemiş olmasıydı. </a:t>
            </a:r>
          </a:p>
          <a:p>
            <a:r>
              <a:rPr lang="tr-TR" dirty="0" smtClean="0"/>
              <a:t>Olay anında hareketliliğini koruyabilmiş diğerlerini tamamıyla teslim alıp aciz </a:t>
            </a:r>
            <a:r>
              <a:rPr lang="tr-TR" dirty="0" err="1" smtClean="0"/>
              <a:t>leştiren</a:t>
            </a:r>
            <a:r>
              <a:rPr lang="tr-TR" dirty="0" smtClean="0"/>
              <a:t> donma tepkisinin içinden geçebilmişti. </a:t>
            </a:r>
          </a:p>
          <a:p>
            <a:r>
              <a:rPr lang="tr-TR" dirty="0" smtClean="0"/>
              <a:t>Diğer çocukların bazıları o kadar çok korkmuşlardı ki tehlike geçtikten çok uzun süre sonra bile korkuları onları bunaltmayı ve hareketsiz kılmayı sürdürmüştü.</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600075"/>
            <a:ext cx="10972800" cy="5407217"/>
          </a:xfrm>
        </p:spPr>
        <p:txBody>
          <a:bodyPr>
            <a:normAutofit fontScale="92500" lnSpcReduction="20000"/>
          </a:bodyPr>
          <a:lstStyle/>
          <a:p>
            <a:r>
              <a:rPr lang="tr-TR" dirty="0" smtClean="0"/>
              <a:t>İşte bu </a:t>
            </a:r>
            <a:r>
              <a:rPr lang="tr-TR" dirty="0" err="1" smtClean="0"/>
              <a:t>travmatize</a:t>
            </a:r>
            <a:r>
              <a:rPr lang="tr-TR" dirty="0" smtClean="0"/>
              <a:t> olmuş insanların temalarından biridir. Deneyimlerinden kaynaklanan </a:t>
            </a:r>
            <a:r>
              <a:rPr lang="tr-TR" dirty="0" err="1" smtClean="0"/>
              <a:t>anksiyetenin</a:t>
            </a:r>
            <a:r>
              <a:rPr lang="tr-TR" dirty="0" smtClean="0"/>
              <a:t> üstesinden gelmeyi başaramazlar. </a:t>
            </a:r>
          </a:p>
          <a:p>
            <a:r>
              <a:rPr lang="tr-TR" dirty="0" smtClean="0"/>
              <a:t>Bu olay yüzünden dehşet içinde, yenik ve perişan kalmayı sürdürürler. </a:t>
            </a:r>
          </a:p>
          <a:p>
            <a:r>
              <a:rPr lang="tr-TR" dirty="0" smtClean="0"/>
              <a:t>Kelimenin tam anlamıyla korkularına hapsolur hayatlarına yeniden devam etmeyi başaramazlar. </a:t>
            </a:r>
          </a:p>
          <a:p>
            <a:r>
              <a:rPr lang="tr-TR" dirty="0" smtClean="0"/>
              <a:t>Benzer olayları yaşayan diğerleri olaydan bu kadar uzun süre etkilenmeyebilir. </a:t>
            </a:r>
          </a:p>
          <a:p>
            <a:r>
              <a:rPr lang="tr-TR" dirty="0" smtClean="0"/>
              <a:t>Travmanın bazılarımız üzerindeki etkileri gizemini korumakta. Bu durum da onlardan biri. </a:t>
            </a:r>
          </a:p>
          <a:p>
            <a:r>
              <a:rPr lang="tr-TR" dirty="0" smtClean="0"/>
              <a:t>Bir olay ne kadar dehşetengiz oldursa olsun, onu yaşayan herkes aynı derecede </a:t>
            </a:r>
            <a:r>
              <a:rPr lang="tr-TR" dirty="0" err="1" smtClean="0"/>
              <a:t>travmatize</a:t>
            </a:r>
            <a:r>
              <a:rPr lang="tr-TR" dirty="0" smtClean="0"/>
              <a:t> olmak zorunda değildir, hatta </a:t>
            </a:r>
            <a:r>
              <a:rPr lang="tr-TR" dirty="0" err="1" smtClean="0"/>
              <a:t>travmatize</a:t>
            </a:r>
            <a:r>
              <a:rPr lang="tr-TR" dirty="0" smtClean="0"/>
              <a:t> olmayanlar bile olabilir.</a:t>
            </a:r>
          </a:p>
          <a:p>
            <a:r>
              <a:rPr lang="tr-TR" dirty="0" smtClean="0"/>
              <a:t>Bob </a:t>
            </a:r>
            <a:r>
              <a:rPr lang="tr-TR" dirty="0" err="1" smtClean="0"/>
              <a:t>Brklay’ın</a:t>
            </a:r>
            <a:r>
              <a:rPr lang="tr-TR" dirty="0" smtClean="0"/>
              <a:t> yaşadıkları </a:t>
            </a:r>
            <a:r>
              <a:rPr lang="tr-TR" dirty="0" err="1" smtClean="0"/>
              <a:t>travmatik</a:t>
            </a:r>
            <a:r>
              <a:rPr lang="tr-TR" dirty="0" smtClean="0"/>
              <a:t> kaçırılma olayına karşın, donma tepkisinden çıkıp harekete geçmiş olması,</a:t>
            </a:r>
          </a:p>
          <a:p>
            <a:r>
              <a:rPr lang="tr-TR" dirty="0" err="1" smtClean="0"/>
              <a:t>Onudiğer</a:t>
            </a:r>
            <a:r>
              <a:rPr lang="tr-TR" dirty="0" smtClean="0"/>
              <a:t> öğrenciler kadar etkilenmekten korumuştur.</a:t>
            </a:r>
          </a:p>
          <a:p>
            <a:r>
              <a:rPr lang="tr-TR" dirty="0" smtClean="0"/>
              <a:t>Yapılan </a:t>
            </a:r>
            <a:r>
              <a:rPr lang="tr-TR" dirty="0" err="1" smtClean="0"/>
              <a:t>boylamsalçalışma</a:t>
            </a:r>
            <a:r>
              <a:rPr lang="tr-TR" dirty="0" smtClean="0"/>
              <a:t> sonucunda, Bob’un yaşamının </a:t>
            </a:r>
            <a:r>
              <a:rPr lang="tr-TR" dirty="0" err="1" smtClean="0"/>
              <a:t>diğerçocuklara</a:t>
            </a:r>
            <a:r>
              <a:rPr lang="tr-TR" dirty="0" smtClean="0"/>
              <a:t> göre </a:t>
            </a:r>
            <a:r>
              <a:rPr lang="tr-TR" dirty="0" err="1" smtClean="0"/>
              <a:t>dahabaşarılı</a:t>
            </a:r>
            <a:r>
              <a:rPr lang="tr-TR" dirty="0" smtClean="0"/>
              <a:t> geçtiği de </a:t>
            </a:r>
            <a:r>
              <a:rPr lang="tr-TR" dirty="0" err="1" smtClean="0"/>
              <a:t>ortayaçıkmıştır</a:t>
            </a:r>
            <a:r>
              <a:rPr lang="tr-TR" dirty="0" smtClean="0"/>
              <a:t>.</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tr-TR" b="1" dirty="0" smtClean="0"/>
              <a:t>Travmayı anlamam için ilk önemli atılımını, 1969 yılında hiç beklemediğim bir anda </a:t>
            </a:r>
            <a:r>
              <a:rPr lang="tr-TR" b="1" dirty="0" err="1" smtClean="0"/>
              <a:t>Nancy</a:t>
            </a:r>
            <a:r>
              <a:rPr lang="tr-TR" b="1" dirty="0" smtClean="0"/>
              <a:t> adında yoğun panik atak yaşamakta olan bir kadını görmem istendiğinde gerçekleşti. </a:t>
            </a:r>
          </a:p>
          <a:p>
            <a:r>
              <a:rPr lang="tr-TR" b="1" dirty="0" smtClean="0"/>
              <a:t>Ataklar o kadar ciddiydi ki evinden tek başına çıkabilmesi bile mümkün olmuyordu. </a:t>
            </a:r>
          </a:p>
          <a:p>
            <a:r>
              <a:rPr lang="tr-TR" b="1" dirty="0" smtClean="0"/>
              <a:t>Kendisi bana, iyileşmeyi zihin/beden yaklaşımıyla değerlendirdiğimi bilen bir psikiyatr tarafından gönderilmişti (Bu alan o zamanlar henüz bebeklik dönemindeydi ve pek bilinmiyordu). </a:t>
            </a:r>
          </a:p>
          <a:p>
            <a:r>
              <a:rPr lang="tr-TR" b="1" dirty="0" smtClean="0"/>
              <a:t>Söz konusu psikiyatr arkadaşım bu hanımı rahatlama ve gevşeme teknikleri konusunda eğitmemin faydalı olacağını düşünmüştü.</a:t>
            </a:r>
          </a:p>
          <a:p>
            <a:r>
              <a:rPr lang="tr-TR" dirty="0" smtClean="0"/>
              <a:t>Rahatlama ve gevşeme derde deva değildi. İlk seansımızda ben naif bir çaba ve iyi niyetle rahatlayıp gevşemesini sağlamaya çalışırken </a:t>
            </a:r>
            <a:r>
              <a:rPr lang="tr-TR" dirty="0" err="1" smtClean="0"/>
              <a:t>Nancy</a:t>
            </a:r>
            <a:r>
              <a:rPr lang="tr-TR" dirty="0" smtClean="0"/>
              <a:t> dört dörtlük bir </a:t>
            </a:r>
            <a:r>
              <a:rPr lang="tr-TR" dirty="0" err="1" smtClean="0"/>
              <a:t>anksiyete</a:t>
            </a:r>
            <a:r>
              <a:rPr lang="tr-TR" dirty="0" smtClean="0"/>
              <a:t> atağı yaşadı. </a:t>
            </a:r>
          </a:p>
          <a:p>
            <a:r>
              <a:rPr lang="tr-TR" dirty="0" smtClean="0"/>
              <a:t>Felç olmuş gibiydi ve nefes bile alamıyordu. </a:t>
            </a:r>
          </a:p>
          <a:p>
            <a:r>
              <a:rPr lang="tr-TR" dirty="0" smtClean="0"/>
              <a:t>Kalbi deli gibi atıyor ve sonra neredeyse duracak gibi oluyordu. </a:t>
            </a:r>
          </a:p>
        </p:txBody>
      </p:sp>
      <p:sp>
        <p:nvSpPr>
          <p:cNvPr id="2" name="1 Başlık"/>
          <p:cNvSpPr>
            <a:spLocks noGrp="1"/>
          </p:cNvSpPr>
          <p:nvPr>
            <p:ph type="title"/>
          </p:nvPr>
        </p:nvSpPr>
        <p:spPr/>
        <p:txBody>
          <a:bodyPr/>
          <a:lstStyle/>
          <a:p>
            <a:r>
              <a:rPr lang="tr-TR" dirty="0" err="1" smtClean="0"/>
              <a:t>Nancy</a:t>
            </a:r>
            <a:r>
              <a:rPr lang="tr-TR" dirty="0" smtClean="0"/>
              <a:t> Vakası İlk Işıltı</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kitabın bilgiyi aktarım tarzı, «örnek olaylardan teorik açıklamaya ulaşma» şeklindedir.</a:t>
            </a:r>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 xmlns:p14="http://schemas.microsoft.com/office/powerpoint/2010/main" val="6992974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371475"/>
            <a:ext cx="10972800" cy="5635817"/>
          </a:xfrm>
        </p:spPr>
        <p:txBody>
          <a:bodyPr>
            <a:normAutofit fontScale="92500" lnSpcReduction="10000"/>
          </a:bodyPr>
          <a:lstStyle/>
          <a:p>
            <a:r>
              <a:rPr lang="tr-TR" dirty="0" smtClean="0"/>
              <a:t>Cehenneme giden yola bir taş da ben mi döşemiştim? İkimiz birlikte onun kabus gibi nöbetlerinden birini daha yaşadık.</a:t>
            </a:r>
          </a:p>
          <a:p>
            <a:r>
              <a:rPr lang="tr-TR" dirty="0" smtClean="0"/>
              <a:t>Ben kendi yoğun korkumdan çıkmayı başardığımda ve bir şekilde anda kalmayı becerebildiğimde, bir kaplanın bize doğru atlamakta olduğuna dair bir anlık bir vizyon gördüm. </a:t>
            </a:r>
          </a:p>
          <a:p>
            <a:r>
              <a:rPr lang="tr-TR" dirty="0" smtClean="0"/>
              <a:t>Bu deneyimin etkisiyle yüksek sesle haykırmaya başladım: </a:t>
            </a:r>
          </a:p>
          <a:p>
            <a:r>
              <a:rPr lang="tr-TR" dirty="0" smtClean="0"/>
              <a:t>"Büyük bir kaplan sana saldırmak üzere. Sana doğru gelen kaplana bak. Onu gör. Oradaki ağaca doğru koş, tırman ve kurtul!”. </a:t>
            </a:r>
          </a:p>
          <a:p>
            <a:r>
              <a:rPr lang="tr-TR" dirty="0" smtClean="0"/>
              <a:t>Ben şaşkınlıkla izlerken </a:t>
            </a:r>
            <a:r>
              <a:rPr lang="tr-TR" dirty="0" err="1" smtClean="0"/>
              <a:t>Nancy'nin</a:t>
            </a:r>
            <a:r>
              <a:rPr lang="tr-TR" dirty="0" smtClean="0"/>
              <a:t> bacakları koşar gibi hareketler yapacak şekilde titremeye başladı. </a:t>
            </a:r>
          </a:p>
          <a:p>
            <a:r>
              <a:rPr lang="tr-TR" dirty="0" smtClean="0"/>
              <a:t>Yoldan geçmekte olan bir polis memurunu ofisime getirecek kadar tüyler ürpertici bir çığlık attı. </a:t>
            </a:r>
          </a:p>
          <a:p>
            <a:r>
              <a:rPr lang="tr-TR" dirty="0" smtClean="0"/>
              <a:t>Ardından titremeye, sarsılmaya başlayarak tüm bedenini kapsayan dalgalar halinde sarsılarak hıçkırıklar içinde ağladı.</a:t>
            </a:r>
          </a:p>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757239"/>
            <a:ext cx="10972800" cy="5250054"/>
          </a:xfrm>
        </p:spPr>
        <p:txBody>
          <a:bodyPr>
            <a:normAutofit fontScale="92500" lnSpcReduction="10000"/>
          </a:bodyPr>
          <a:lstStyle/>
          <a:p>
            <a:r>
              <a:rPr lang="tr-TR" dirty="0" err="1" smtClean="0"/>
              <a:t>Nancy</a:t>
            </a:r>
            <a:r>
              <a:rPr lang="tr-TR" dirty="0" smtClean="0"/>
              <a:t> neredeyse bir saat boyunca titremeyi sürdürdü. </a:t>
            </a:r>
          </a:p>
          <a:p>
            <a:r>
              <a:rPr lang="tr-TR" dirty="0" smtClean="0"/>
              <a:t>Çocukluğuna dair korkunç bir hatırayı anımsadı. </a:t>
            </a:r>
          </a:p>
          <a:p>
            <a:r>
              <a:rPr lang="tr-TR" dirty="0" smtClean="0"/>
              <a:t>Üç yaşındayken bademcik ameliyatı için bir ameliyat masasına bağlanmış. Anestezide eter kullanılmış. Kıpırdayamıyor, boğulur gibi oluyor (bu eterin yaygın bir reaksiyonudur) ve korkunç halüsinasyonlar görüyormuş. </a:t>
            </a:r>
          </a:p>
          <a:p>
            <a:r>
              <a:rPr lang="tr-TR" dirty="0" smtClean="0"/>
              <a:t>Erken dönemde yaşadığı bu deneyim </a:t>
            </a:r>
            <a:r>
              <a:rPr lang="tr-TR" dirty="0" err="1" smtClean="0"/>
              <a:t>iizerinde</a:t>
            </a:r>
            <a:r>
              <a:rPr lang="tr-TR" dirty="0" smtClean="0"/>
              <a:t> derin bir etki bırakmıştı. </a:t>
            </a:r>
          </a:p>
          <a:p>
            <a:r>
              <a:rPr lang="tr-TR" dirty="0" err="1" smtClean="0"/>
              <a:t>Chowchilla’da</a:t>
            </a:r>
            <a:r>
              <a:rPr lang="tr-TR" dirty="0" smtClean="0"/>
              <a:t> </a:t>
            </a:r>
            <a:r>
              <a:rPr lang="tr-TR" dirty="0" err="1" smtClean="0"/>
              <a:t>travmatize</a:t>
            </a:r>
            <a:r>
              <a:rPr lang="tr-TR" dirty="0" smtClean="0"/>
              <a:t> edilen çocuklar gibi </a:t>
            </a:r>
            <a:r>
              <a:rPr lang="tr-TR" dirty="0" err="1" smtClean="0"/>
              <a:t>Nancy</a:t>
            </a:r>
            <a:r>
              <a:rPr lang="tr-TR" dirty="0" smtClean="0"/>
              <a:t> de hayati tehlike altında olduğunu hissetmiş, kendini kaybetmiş ve bunun sonucunda da hareketsizlik ya da donma tepkisi içinde psikolojik açıdan sıkışıp kalmıştı. </a:t>
            </a:r>
          </a:p>
          <a:p>
            <a:r>
              <a:rPr lang="tr-TR" dirty="0" smtClean="0"/>
              <a:t>Diğer bir deyişle kaçma ihtimali olmadığından bedeni tam bir teslimiyetle boyun eğmişti. </a:t>
            </a:r>
          </a:p>
          <a:p>
            <a:r>
              <a:rPr lang="tr-TR" dirty="0" smtClean="0"/>
              <a:t>Bu teslimiyet, onun öz güvenli ve doğal kişiliğine olduğu kadar gerçek ve yaşayan benliğine dair de kalıcı kayıplar getirmişti.</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628651"/>
            <a:ext cx="10972800" cy="5378642"/>
          </a:xfrm>
        </p:spPr>
        <p:txBody>
          <a:bodyPr>
            <a:normAutofit lnSpcReduction="10000"/>
          </a:bodyPr>
          <a:lstStyle/>
          <a:p>
            <a:r>
              <a:rPr lang="tr-TR" dirty="0" smtClean="0"/>
              <a:t>Travma yaratan olaydan 20 yıl sonra, söz konusu olayın yaratmış olduğu örtük ve gizli etkiler ortaya çıkmıştı. </a:t>
            </a:r>
            <a:r>
              <a:rPr lang="tr-TR" dirty="0" err="1" smtClean="0"/>
              <a:t>Nancy</a:t>
            </a:r>
            <a:r>
              <a:rPr lang="tr-TR" dirty="0" smtClean="0"/>
              <a:t> geçirdiği ciddi bir panik atak sırasında kalabalık bir salonda lisansüstü sınavındaymış. Daha sonra ise agorafobi (yalnız başına evden dışarı çıkma korkusu) geliştirmiş. Bu deneyimi ona o kadar aşırı uçlarda ve mantıksız gelmiş ki, yardım alması gerektiğine karar vermiş.</a:t>
            </a:r>
          </a:p>
          <a:p>
            <a:r>
              <a:rPr lang="tr-TR" dirty="0" smtClean="0"/>
              <a:t>İlk görüşmemizde ofisimde birlikte yaşadığımız keşiften sonra </a:t>
            </a:r>
            <a:r>
              <a:rPr lang="tr-TR" dirty="0" err="1" smtClean="0"/>
              <a:t>Nancy</a:t>
            </a:r>
            <a:r>
              <a:rPr lang="tr-TR" dirty="0" smtClean="0"/>
              <a:t> ofisimden çıkarken "kendini tekrar bulduğunu hissettiğini" söyledi. Onu hafifçe titreten ve nazikçe sarsan birkaç seans daha yaparak birlikte çalışmayı sürdürdük ama o gün yaşadığı </a:t>
            </a:r>
            <a:r>
              <a:rPr lang="tr-TR" dirty="0" err="1" smtClean="0"/>
              <a:t>anksiyete</a:t>
            </a:r>
            <a:r>
              <a:rPr lang="tr-TR" dirty="0" smtClean="0"/>
              <a:t> atağı </a:t>
            </a:r>
            <a:r>
              <a:rPr lang="tr-TR" dirty="0" err="1" smtClean="0"/>
              <a:t>Nancy’nin</a:t>
            </a:r>
            <a:r>
              <a:rPr lang="tr-TR" dirty="0" smtClean="0"/>
              <a:t> son </a:t>
            </a:r>
            <a:r>
              <a:rPr lang="tr-TR" dirty="0" err="1" smtClean="0"/>
              <a:t>anksiyete</a:t>
            </a:r>
            <a:r>
              <a:rPr lang="tr-TR" dirty="0" smtClean="0"/>
              <a:t> nöbeti oldu. Ataklarını kontrol altına almak için ilaç kullanmayı bıraktı ve ardından lisansüstü programına başladı ve doktorasını da hiç </a:t>
            </a:r>
            <a:r>
              <a:rPr lang="tr-TR" dirty="0" err="1" smtClean="0"/>
              <a:t>nüks</a:t>
            </a:r>
            <a:r>
              <a:rPr lang="tr-TR" dirty="0" smtClean="0"/>
              <a:t> yaşamadan tamamladı.</a:t>
            </a: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428625"/>
            <a:ext cx="10972800" cy="5578667"/>
          </a:xfrm>
        </p:spPr>
        <p:txBody>
          <a:bodyPr>
            <a:normAutofit fontScale="92500" lnSpcReduction="10000"/>
          </a:bodyPr>
          <a:lstStyle/>
          <a:p>
            <a:r>
              <a:rPr lang="tr-TR" dirty="0" err="1" smtClean="0"/>
              <a:t>Nancy’yi</a:t>
            </a:r>
            <a:r>
              <a:rPr lang="tr-TR" dirty="0" smtClean="0"/>
              <a:t> tanıdığım dönemde hayvanların av ve avcı davranışları üzerinde çalışıyordum. </a:t>
            </a:r>
          </a:p>
          <a:p>
            <a:r>
              <a:rPr lang="tr-TR" dirty="0" err="1" smtClean="0"/>
              <a:t>Nancy’nin</a:t>
            </a:r>
            <a:r>
              <a:rPr lang="tr-TR" dirty="0" smtClean="0"/>
              <a:t> panik atağı başladığında yaşadığı donma haliyle bir önceki bölümde bahsettiğim antilobun başına gelenler arasındaki benzerlik fazlasıyla ilgimi çekmişti. </a:t>
            </a:r>
          </a:p>
          <a:p>
            <a:r>
              <a:rPr lang="tr-TR" dirty="0" smtClean="0"/>
              <a:t>Av olma durumunda bulunan birçok hayvan kendilerine kaçıp kurtulma şansı vermeyecek kadar güçlü bir avcı hayvanın saldırısına uğradığında bu donma tepkisini kullanmakta. </a:t>
            </a:r>
          </a:p>
          <a:p>
            <a:r>
              <a:rPr lang="tr-TR" b="1" dirty="0" smtClean="0"/>
              <a:t>bunun çocuklukta geçirmiş olduğu bademcik ameliyatından kaynaklanan etkilerin iyileşmesine aracı olan etkileyici bir duygusal </a:t>
            </a:r>
            <a:r>
              <a:rPr lang="tr-TR" b="1" dirty="0" err="1" smtClean="0"/>
              <a:t>katarsis</a:t>
            </a:r>
            <a:r>
              <a:rPr lang="tr-TR" b="1" dirty="0" smtClean="0"/>
              <a:t> (duygusal boşalma) olmayıp aslında bu yaşananın </a:t>
            </a:r>
            <a:r>
              <a:rPr lang="tr-TR" b="1" dirty="0" err="1" smtClean="0"/>
              <a:t>Nancy'nin</a:t>
            </a:r>
            <a:r>
              <a:rPr lang="tr-TR" b="1" dirty="0" smtClean="0"/>
              <a:t> pasif donma ve hareketsizlik tepkisinden çıkarak kendisini başarılı bir kaçışın ve kurtuluşun aktifliğine geçirmesini sağlayan bir enerji boşalması olduğunu biliyorum. </a:t>
            </a:r>
          </a:p>
          <a:p>
            <a:r>
              <a:rPr lang="tr-TR" b="1" dirty="0" smtClean="0"/>
              <a:t>Kaplan imgesi onun içgüdüsel ve hızlı tepki verebilen benliğini uyandırmıştı. </a:t>
            </a:r>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385763"/>
            <a:ext cx="10972800" cy="5621529"/>
          </a:xfrm>
        </p:spPr>
        <p:txBody>
          <a:bodyPr>
            <a:normAutofit fontScale="92500" lnSpcReduction="10000"/>
          </a:bodyPr>
          <a:lstStyle/>
          <a:p>
            <a:r>
              <a:rPr lang="tr-TR" b="1" dirty="0" err="1" smtClean="0"/>
              <a:t>Nancy'nin</a:t>
            </a:r>
            <a:r>
              <a:rPr lang="tr-TR" b="1" dirty="0" smtClean="0"/>
              <a:t> deneyiminden elde ettiğim bir diğer derin anlayış ise, bir insanın tehdit altındayken hayatta kalmasını ve kurtulmasını sağlayan kaynakların iyileşme için kullanılabilecekleri oldu. </a:t>
            </a:r>
          </a:p>
          <a:p>
            <a:r>
              <a:rPr lang="tr-TR" b="1" dirty="0" smtClean="0"/>
              <a:t>Bu olgu sadece söz konusu deneyim yaşandığı sırada değil, olaydan yıllar sonra bile geçerliydi.</a:t>
            </a:r>
          </a:p>
          <a:p>
            <a:r>
              <a:rPr lang="tr-TR" dirty="0" smtClean="0"/>
              <a:t>Ayrıca travmayı iyileştirmek için eski hatıraları deşmenin ve yarattıkları duygusal acıyı yeniden yaşamanın gereksiz olduğunu da öğrendim. </a:t>
            </a:r>
          </a:p>
          <a:p>
            <a:r>
              <a:rPr lang="tr-TR" dirty="0" smtClean="0"/>
              <a:t>Aslında bunu yapmak insanları tekrar </a:t>
            </a:r>
            <a:r>
              <a:rPr lang="tr-TR" dirty="0" err="1" smtClean="0"/>
              <a:t>travmatize</a:t>
            </a:r>
            <a:r>
              <a:rPr lang="tr-TR" dirty="0" smtClean="0"/>
              <a:t> de edebiliyor. </a:t>
            </a:r>
          </a:p>
          <a:p>
            <a:r>
              <a:rPr lang="tr-TR" dirty="0" smtClean="0"/>
              <a:t>Korkularımızdan ve semptomlarımızdan özgürleşmek için yapmamız gereken şey derin fizyolojik kaynaklarımızı uyandırarak bunları bilinçli bir şekilde kullanmaktır. </a:t>
            </a:r>
          </a:p>
          <a:p>
            <a:r>
              <a:rPr lang="tr-TR" dirty="0" smtClean="0"/>
              <a:t>İçgüdüsel tepkilerimizin rotasını, olana karşı tepkisel hareket eden yapıdan (reaktif) olası tehlikelere karşı önlem alan bir yapıya (</a:t>
            </a:r>
            <a:r>
              <a:rPr lang="tr-TR" dirty="0" err="1" smtClean="0"/>
              <a:t>proaktif</a:t>
            </a:r>
            <a:r>
              <a:rPr lang="tr-TR" dirty="0" smtClean="0"/>
              <a:t>) doğru değiştirme gücüne sahip olduğumuza dair bilgisizliğimizi sürdürürsek, hareketsizliğe mahkum, acıya hapsolmuş olarak yaşamaya devam ederiz.</a:t>
            </a:r>
          </a:p>
          <a:p>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585789"/>
            <a:ext cx="10972800" cy="5421504"/>
          </a:xfrm>
        </p:spPr>
        <p:txBody>
          <a:bodyPr>
            <a:normAutofit fontScale="92500"/>
          </a:bodyPr>
          <a:lstStyle/>
          <a:p>
            <a:r>
              <a:rPr lang="tr-TR" b="1" dirty="0" smtClean="0"/>
              <a:t>Bob </a:t>
            </a:r>
            <a:r>
              <a:rPr lang="tr-TR" b="1" dirty="0" err="1" smtClean="0"/>
              <a:t>Barklay</a:t>
            </a:r>
            <a:r>
              <a:rPr lang="tr-TR" b="1" dirty="0" smtClean="0"/>
              <a:t> yeraltındaki o mahzenden kendisini ve diğer çocukları kurtarmakla uğraşarak söz konusu olayın- kendi üzerindeki </a:t>
            </a:r>
            <a:r>
              <a:rPr lang="tr-TR" b="1" dirty="0" err="1" smtClean="0"/>
              <a:t>travmatik</a:t>
            </a:r>
            <a:r>
              <a:rPr lang="tr-TR" b="1" dirty="0" smtClean="0"/>
              <a:t> etkisini minimize etti. </a:t>
            </a:r>
          </a:p>
          <a:p>
            <a:r>
              <a:rPr lang="tr-TR" b="1" dirty="0" smtClean="0"/>
              <a:t>Bunu yaparken kullanmaya odaklandığı enerji Bob'un neden diğer çocuklardan daha az </a:t>
            </a:r>
            <a:r>
              <a:rPr lang="tr-TR" b="1" dirty="0" err="1" smtClean="0"/>
              <a:t>travmatize</a:t>
            </a:r>
            <a:r>
              <a:rPr lang="tr-TR" b="1" dirty="0" smtClean="0"/>
              <a:t> olduğunu açıklayan anahtar konudur. </a:t>
            </a:r>
          </a:p>
          <a:p>
            <a:r>
              <a:rPr lang="tr-TR" b="1" dirty="0" smtClean="0"/>
              <a:t>Böylece sadece kahraman olmakla kalmadı, sinir sisteminin sıkışıp kalan bu enerji ve korkularla gelecek yıllar boyunca aşırı yüklenmesini de önlemiş oldu.</a:t>
            </a:r>
          </a:p>
          <a:p>
            <a:r>
              <a:rPr lang="tr-TR" dirty="0" err="1" smtClean="0"/>
              <a:t>Nancy</a:t>
            </a:r>
            <a:r>
              <a:rPr lang="tr-TR" dirty="0" smtClean="0"/>
              <a:t> de çektiği işkenceden 20 yıl sonra kahraman oldu. </a:t>
            </a:r>
          </a:p>
          <a:p>
            <a:r>
              <a:rPr lang="tr-TR" dirty="0" smtClean="0"/>
              <a:t>Sahte kaplan karşısında verdiği tepkiyle bacaklarının yapmış olduğu koşmayı çağrıştıran o hareket, </a:t>
            </a:r>
            <a:r>
              <a:rPr lang="tr-TR" dirty="0" err="1" smtClean="0"/>
              <a:t>Nancy’nin</a:t>
            </a:r>
            <a:r>
              <a:rPr lang="tr-TR" dirty="0" smtClean="0"/>
              <a:t> de Bob’un yapmış olduğu şeyi yapmasını sağladı. </a:t>
            </a:r>
          </a:p>
          <a:p>
            <a:r>
              <a:rPr lang="tr-TR" dirty="0" smtClean="0"/>
              <a:t>Bu tepki sinir sisteminin, bademcik ameliyatı sırasında karşılaştığı hayati tehditle başa çıkmak üzere ortaya çıkan fazla enerjiden kurtulmasına yardımcı olmuştu. </a:t>
            </a:r>
          </a:p>
          <a:p>
            <a:r>
              <a:rPr lang="tr-TR" dirty="0" smtClean="0"/>
              <a:t>Asıl travmadan çok uzun süre sonra, kahraman olma ve aktif bir biçimde kurtulabilme kapasitesini uyandırabildi - tıpkı Bob </a:t>
            </a:r>
            <a:r>
              <a:rPr lang="tr-TR" dirty="0" err="1" smtClean="0"/>
              <a:t>Barklay’in</a:t>
            </a:r>
            <a:r>
              <a:rPr lang="tr-TR" dirty="0" smtClean="0"/>
              <a:t> yapmış olduğu gibi.</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Genç bir ağaç yaralandığında, o yaranın etrafından dolaşarak büyür. Ağaç büyümeyi sürdürürken söz konusu yara ağacın büyüyen gövdesine oranla nispeten küçük kalır. Budaklı gövdeler ve şekilsiz dallar yaralanma ve engellerin zamanla aşılıp üstesinden gelindiğini bize anlatırlar. Ağacın, geçmişinin çevresinden dönüp dolaşarak büyüme biçimi onun o eşsiz özgünlüğüne, karakterine ve güzelliğine katkıda bulunur. </a:t>
            </a:r>
            <a:r>
              <a:rPr lang="tr-TR" dirty="0" err="1" smtClean="0"/>
              <a:t>Travmatize</a:t>
            </a:r>
            <a:r>
              <a:rPr lang="tr-TR" dirty="0" smtClean="0"/>
              <a:t> olmanın karakteri geliştirdiğini savunmadığım kesin ama travma hayatımızın bir noktasında neredeyse bize verilmiş bir şey gibi olduğundan, ağaç imgesinin bizim için değerli bir ayna olabileceğini düşünüyorum.</a:t>
            </a:r>
          </a:p>
          <a:p>
            <a:endParaRPr lang="tr-TR" dirty="0"/>
          </a:p>
        </p:txBody>
      </p:sp>
      <p:sp>
        <p:nvSpPr>
          <p:cNvPr id="2" name="1 Başlık"/>
          <p:cNvSpPr>
            <a:spLocks noGrp="1"/>
          </p:cNvSpPr>
          <p:nvPr>
            <p:ph type="title"/>
          </p:nvPr>
        </p:nvSpPr>
        <p:spPr/>
        <p:txBody>
          <a:bodyPr/>
          <a:lstStyle/>
          <a:p>
            <a:r>
              <a:rPr lang="tr-TR" dirty="0" smtClean="0"/>
              <a:t>Yaralar İyileşebiliyor</a:t>
            </a: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600075"/>
            <a:ext cx="10972800" cy="5407217"/>
          </a:xfrm>
        </p:spPr>
        <p:txBody>
          <a:bodyPr>
            <a:normAutofit/>
          </a:bodyPr>
          <a:lstStyle/>
          <a:p>
            <a:r>
              <a:rPr lang="tr-TR" dirty="0" smtClean="0"/>
              <a:t>Travmanın kökleri sahip olduğumuz içgüdüsel fizyolojinin altında yatıyor. Dolayısıyla da travmamızın iyileşmesi için gerekli anahtarı keşfederken zihinlerimiz kadar bedenlerimizden de faydalanırız. </a:t>
            </a:r>
          </a:p>
          <a:p>
            <a:r>
              <a:rPr lang="tr-TR" dirty="0" smtClean="0"/>
              <a:t>Travmanın iyileşmesi, bedenin içsel </a:t>
            </a:r>
            <a:r>
              <a:rPr lang="tr-TR" dirty="0" err="1" smtClean="0"/>
              <a:t>farkındalığı</a:t>
            </a:r>
            <a:r>
              <a:rPr lang="tr-TR" dirty="0" smtClean="0"/>
              <a:t> aracılığıyla ulaşılabilen doğal bir süreçtir. </a:t>
            </a:r>
          </a:p>
          <a:p>
            <a:r>
              <a:rPr lang="tr-TR" dirty="0" smtClean="0"/>
              <a:t>Bu iyileşme yıllar süren psikoterapiler ya da hatıraların tekrar tekrar deşilmesini ve bilinçdışından çıkarılıp temizlenmesini gerektirmez. </a:t>
            </a:r>
          </a:p>
          <a:p>
            <a:r>
              <a:rPr lang="tr-TR" dirty="0" smtClean="0"/>
              <a:t>Sözüm ona "</a:t>
            </a:r>
            <a:r>
              <a:rPr lang="tr-TR" dirty="0" err="1" smtClean="0"/>
              <a:t>travmatik</a:t>
            </a:r>
            <a:r>
              <a:rPr lang="tr-TR" dirty="0" smtClean="0"/>
              <a:t> anılara" dair bitip tükenmez araştırmaların ve bunların bellekten çekilip çıkarılmalarının çoğu zaman organizmaların iyileşme konusunda sahip oldukları içsel bilgeliği engellediklerini de göreceğiz.</a:t>
            </a:r>
          </a:p>
          <a:p>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542925"/>
            <a:ext cx="10972800" cy="5464367"/>
          </a:xfrm>
        </p:spPr>
        <p:txBody>
          <a:bodyPr>
            <a:normAutofit/>
          </a:bodyPr>
          <a:lstStyle/>
          <a:p>
            <a:r>
              <a:rPr lang="tr-TR" dirty="0" err="1" smtClean="0"/>
              <a:t>Travmatize</a:t>
            </a:r>
            <a:r>
              <a:rPr lang="tr-TR" dirty="0" smtClean="0"/>
              <a:t> olmuş bireyler üzerinde yaptığım gözlemler, travma sonrası semptomların temelde, korkuya takılı kalan tamamlanmamış fizyolojik tepkiler oldukları sonucunu çıkarmamı sağladılar. </a:t>
            </a:r>
          </a:p>
          <a:p>
            <a:r>
              <a:rPr lang="tr-TR" dirty="0" smtClean="0"/>
              <a:t>Hayati tehlike içeren durumların tehdidi altında kalındığında verilen tepkiler tamamlanana kadar </a:t>
            </a:r>
            <a:r>
              <a:rPr lang="tr-TR" dirty="0" err="1" smtClean="0"/>
              <a:t>semptomatik</a:t>
            </a:r>
            <a:r>
              <a:rPr lang="tr-TR" dirty="0" smtClean="0"/>
              <a:t> kalıyorlar. </a:t>
            </a:r>
          </a:p>
          <a:p>
            <a:r>
              <a:rPr lang="tr-TR" dirty="0" smtClean="0"/>
              <a:t>Travma sonrası stres bunun bir örneği. Reaksiyonlar boşaltılıp tamamlanana kadar semptomlar ortadan kaybolmazlar. </a:t>
            </a:r>
          </a:p>
          <a:p>
            <a:r>
              <a:rPr lang="tr-TR" dirty="0" smtClean="0"/>
              <a:t>Donma reaksiyonunun içinde sıkışıp kalan enerji, Bob </a:t>
            </a:r>
            <a:r>
              <a:rPr lang="tr-TR" dirty="0" err="1" smtClean="0"/>
              <a:t>Barklay'in</a:t>
            </a:r>
            <a:r>
              <a:rPr lang="tr-TR" dirty="0" smtClean="0"/>
              <a:t> ve </a:t>
            </a:r>
            <a:r>
              <a:rPr lang="tr-TR" dirty="0" err="1" smtClean="0"/>
              <a:t>Nancy'nin</a:t>
            </a:r>
            <a:r>
              <a:rPr lang="tr-TR" dirty="0" smtClean="0"/>
              <a:t> durumlarında gördüğümüz gibi dönüştürülebilir (Bkz. 2.Bölüm). Bu iki kişiden her ikisi de biyolojik hareketlilik tepkisine geçmeyi başararak enerjiyi boşaltabilmiş ve tümüyle hayat dolu bir yaşama geri dönebilmişlerdi.</a:t>
            </a:r>
          </a:p>
          <a:p>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r>
              <a:rPr lang="tr-TR" dirty="0" smtClean="0"/>
              <a:t>Pencereyi açık zannederek uçarak dışarı çıkmak isteyen bir kuş pencereye tosladığında afallamış ve hatta ölmüş gibi görünür. </a:t>
            </a:r>
          </a:p>
          <a:p>
            <a:r>
              <a:rPr lang="tr-TR" dirty="0" smtClean="0"/>
              <a:t>Kuşun pencereye çakılışını gören bir çocuk ise yaralı hayvandan uzak durmakta zorlanır. </a:t>
            </a:r>
          </a:p>
          <a:p>
            <a:r>
              <a:rPr lang="tr-TR" dirty="0" smtClean="0"/>
              <a:t>Meraktan ya da ilgi duyduğundan veya yardım etmek arzusuyla kuşu eline almak isteyebilir. </a:t>
            </a:r>
          </a:p>
          <a:p>
            <a:r>
              <a:rPr lang="tr-TR" dirty="0" smtClean="0"/>
              <a:t>Çocuğun ellerinin sıcaklığı kuşun normal fonksiyonlarına geri dönmesini kolaylaştırır. </a:t>
            </a:r>
          </a:p>
          <a:p>
            <a:r>
              <a:rPr lang="tr-TR" dirty="0" smtClean="0"/>
              <a:t>Kuşun titremeye başlaması ise yeniden çevresine yönelmeye başladığının işaretidir. Dengesine kavuşmak için hafifçe sendeleyebilir ve sonra çevresine bakar. </a:t>
            </a:r>
          </a:p>
          <a:p>
            <a:r>
              <a:rPr lang="tr-TR" dirty="0" smtClean="0"/>
              <a:t>Eğer titreme ve yeniden yönelme sürecini geçebilmesine engel olacak kadar fiziksel hasar görmemişse, söz konusu hareketsizlik etabının içinden geçerek sanki hiç </a:t>
            </a:r>
            <a:r>
              <a:rPr lang="tr-TR" dirty="0" err="1" smtClean="0"/>
              <a:t>travmatize</a:t>
            </a:r>
            <a:r>
              <a:rPr lang="tr-TR" dirty="0" smtClean="0"/>
              <a:t> olmamış gibi uçmaya devam eder. </a:t>
            </a:r>
          </a:p>
        </p:txBody>
      </p:sp>
      <p:sp>
        <p:nvSpPr>
          <p:cNvPr id="2" name="1 Başlık"/>
          <p:cNvSpPr>
            <a:spLocks noGrp="1"/>
          </p:cNvSpPr>
          <p:nvPr>
            <p:ph type="title"/>
          </p:nvPr>
        </p:nvSpPr>
        <p:spPr/>
        <p:txBody>
          <a:bodyPr/>
          <a:lstStyle/>
          <a:p>
            <a:r>
              <a:rPr lang="tr-TR" dirty="0" smtClean="0"/>
              <a:t>Kuş ve Yeniden Harekete Geçmenin Önemi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Travma konusunun beni böylesine büyüleyen yanı, aslında fizik ve doğa bilimleriyle, felsefeyle, mitolojiyle ve- sanatla arasındaki girift ilişki. Travmayla çalışmak benim gerekli ya da gereksiz ıstırap çekmenin anlamını kavramama yardımcı oldu. Her şeyden önemlisi bu çalışmalarım insan ruhunun muammasını anlamlandırmamı da sağladı. </a:t>
            </a:r>
          </a:p>
          <a:p>
            <a:r>
              <a:rPr lang="tr-TR" dirty="0"/>
              <a:t>Bu eşsiz öğrenme fırsatına ve travmayı iyileştirmenin ortaya koyabildiği o derin metamorfoza şahit olma ve katılma ayrıcalığına sahip olduğum için şükran duyuyorum.</a:t>
            </a:r>
          </a:p>
          <a:p>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 xmlns:p14="http://schemas.microsoft.com/office/powerpoint/2010/main" val="3378229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Söz konusu titreme engellendiğinde hayvanlar ciddi sıkıntı yaşayabilirler. </a:t>
            </a:r>
          </a:p>
          <a:p>
            <a:r>
              <a:rPr lang="tr-TR" dirty="0" smtClean="0"/>
              <a:t>Eğer biraz önceki örneğimizdeki çocuk, hayat belirtileri gösterdiği sırada kuşu okşamaya başlasaydı, yeniden yönelme süreci hasar görebilir ve böylece kuş şok sürecine geri dönmek zorunda kalabilirdi. </a:t>
            </a:r>
          </a:p>
          <a:p>
            <a:r>
              <a:rPr lang="tr-TR" dirty="0" smtClean="0"/>
              <a:t>Boşalma sürecinin tekrar tekrar engellendiği durumlarda, takip eden süreçlerin her birinin süresi uzar. Bunun sonucunda kuş korkudan ölebilir - bunun nedeni kendi çaresizliği altında ezilmiş olmasıdır.</a:t>
            </a:r>
          </a:p>
          <a:p>
            <a:r>
              <a:rPr lang="tr-TR" dirty="0" smtClean="0"/>
              <a:t>Biz insanlar donma tepkisi nedeniyle sıkışıp kalan enerjinin boşalmamasından dolayı nadiren ölsek de, bu olgu bizim ciddi ıstırap' çekmemize neden olur.</a:t>
            </a:r>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Geçmişte yaşanmış olayları değiştirmemizin mümkün olmadığını ve bunları değiştirmemize gerek de olmadığını anlamamız gerekiyor. </a:t>
            </a:r>
          </a:p>
          <a:p>
            <a:r>
              <a:rPr lang="tr-TR" dirty="0" smtClean="0"/>
              <a:t>Yaşanmış travmaya ait semptomlar ilgili enerji örnekleri ve kaybedilmiş derslerdir. </a:t>
            </a:r>
          </a:p>
          <a:p>
            <a:r>
              <a:rPr lang="tr-TR" dirty="0" smtClean="0"/>
              <a:t>Şimdiki zamanda var olmayı öğrendiğimizde, geçmiş sorun olmaktan çıkar, içinde bulunulan her an yeni ve yaratıcıdır. </a:t>
            </a:r>
          </a:p>
          <a:p>
            <a:r>
              <a:rPr lang="tr-TR" dirty="0" smtClean="0"/>
              <a:t>Yapmamız gereken tek şey şimdiki zamanda var olan semptomlarımızı iyileştirmek ve ilerlemeye devam etmek. </a:t>
            </a:r>
          </a:p>
          <a:p>
            <a:r>
              <a:rPr lang="tr-TR" dirty="0" smtClean="0"/>
              <a:t>İyileştiren bir an, ileriye ve geriye doğru dalga dalga yayılır ve yeniden sağlığımıza kavuşuruz.</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557213"/>
            <a:ext cx="10972800" cy="5450079"/>
          </a:xfrm>
        </p:spPr>
        <p:txBody>
          <a:bodyPr>
            <a:normAutofit/>
          </a:bodyPr>
          <a:lstStyle/>
          <a:p>
            <a:r>
              <a:rPr lang="tr-TR" dirty="0" smtClean="0"/>
              <a:t>Travma geçirenlere sıkıntı veren ürkütücü ve çoğunlukla tuhaf, birtakım semptomları şöyle sıralayabiliriz: </a:t>
            </a:r>
          </a:p>
          <a:p>
            <a:r>
              <a:rPr lang="tr-TR" dirty="0" smtClean="0"/>
              <a:t>geçmişe dönüşler, </a:t>
            </a:r>
          </a:p>
          <a:p>
            <a:r>
              <a:rPr lang="tr-TR" dirty="0" err="1" smtClean="0"/>
              <a:t>anksiyete</a:t>
            </a:r>
            <a:r>
              <a:rPr lang="tr-TR" dirty="0" smtClean="0"/>
              <a:t>, </a:t>
            </a:r>
          </a:p>
          <a:p>
            <a:r>
              <a:rPr lang="tr-TR" dirty="0" smtClean="0"/>
              <a:t>panik ataklar, </a:t>
            </a:r>
          </a:p>
          <a:p>
            <a:r>
              <a:rPr lang="tr-TR" dirty="0" err="1" smtClean="0"/>
              <a:t>insomnia</a:t>
            </a:r>
            <a:r>
              <a:rPr lang="tr-TR" dirty="0" smtClean="0"/>
              <a:t>, </a:t>
            </a:r>
          </a:p>
          <a:p>
            <a:r>
              <a:rPr lang="tr-TR" dirty="0" smtClean="0"/>
              <a:t>depresyon, </a:t>
            </a:r>
          </a:p>
          <a:p>
            <a:r>
              <a:rPr lang="tr-TR" dirty="0" smtClean="0"/>
              <a:t>psikosomatik şikayetler, </a:t>
            </a:r>
          </a:p>
          <a:p>
            <a:r>
              <a:rPr lang="tr-TR" dirty="0" smtClean="0"/>
              <a:t>açık olamamak, </a:t>
            </a:r>
          </a:p>
          <a:p>
            <a:r>
              <a:rPr lang="tr-TR" dirty="0" smtClean="0"/>
              <a:t>sebepsiz şiddetli öfke atakları, </a:t>
            </a:r>
          </a:p>
          <a:p>
            <a:r>
              <a:rPr lang="tr-TR" dirty="0" smtClean="0"/>
              <a:t>tekrarlayan yıkıcı davranışlar.</a:t>
            </a:r>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Tarih öncesi insanların sürekli karşı karşıya kaldıkları hayatı tehdit eden olayların bizim şimdiki modern sinir sistemlerimizi, hayatta kalmamızın tehdit altında olduğunu algıladığımız her an güçlü ve dört dörtlük tepki verecek şekilde biçimlendirmiş olmaları. </a:t>
            </a:r>
          </a:p>
          <a:p>
            <a:r>
              <a:rPr lang="tr-TR" dirty="0" smtClean="0"/>
              <a:t>Bugün biz, bu doğal kapasiteyi </a:t>
            </a:r>
            <a:r>
              <a:rPr lang="tr-TR" dirty="0" err="1" smtClean="0"/>
              <a:t>deneyimlediğimizde</a:t>
            </a:r>
            <a:r>
              <a:rPr lang="tr-TR" dirty="0" smtClean="0"/>
              <a:t>, kendimizi canlı ve coşkulu, güçlü, genişlemiş, enerji dolu ve her türlü mücadeleye hazır hissediyoruz. </a:t>
            </a:r>
          </a:p>
          <a:p>
            <a:r>
              <a:rPr lang="tr-TR" dirty="0" smtClean="0"/>
              <a:t>Tehdit altında olmak en derin en içsel kaynaklarımızı göreve çağırarak bizim insanoğlu olarak potansiyelimizin tamamını kullanmamızı sağlar. </a:t>
            </a:r>
          </a:p>
          <a:p>
            <a:r>
              <a:rPr lang="tr-TR" dirty="0" smtClean="0"/>
              <a:t>Bunun karşılığında da duygusal ve fiziksel refahımız artar.</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Modern hayat zaman içinde gelişip evrimleşmiş olan bu güçlü kapasitemizi kullanmamız için bize bazı aleni fırsatlar sunar. </a:t>
            </a:r>
          </a:p>
          <a:p>
            <a:r>
              <a:rPr lang="tr-TR" dirty="0" smtClean="0"/>
              <a:t>Bugün artık hayatta kalmamız, fiziksel tepki vermek yerine düşünme kapasitemizi gittikçe daha çok geliştirmemize bağlı. </a:t>
            </a:r>
          </a:p>
          <a:p>
            <a:r>
              <a:rPr lang="tr-TR" dirty="0" smtClean="0"/>
              <a:t>Bunun sonucunda da çoğumuz doğal, içgüdüsel benliklerimizden ayrı düşüyoruz. </a:t>
            </a:r>
          </a:p>
          <a:p>
            <a:r>
              <a:rPr lang="tr-TR" dirty="0" smtClean="0"/>
              <a:t>özellikle de hayvan olmayı aşağılamak yerine gururla taşıyan yanımızdan kopuyoruz. </a:t>
            </a:r>
          </a:p>
          <a:p>
            <a:r>
              <a:rPr lang="tr-TR" dirty="0" smtClean="0"/>
              <a:t>Kendimizi nasıl görürsek görelim, en temel anlamda biz kelimenin tam anlamıyla insan hayvanlarız. </a:t>
            </a:r>
          </a:p>
          <a:p>
            <a:endParaRPr lang="tr-TR" dirty="0"/>
          </a:p>
        </p:txBody>
      </p:sp>
      <p:sp>
        <p:nvSpPr>
          <p:cNvPr id="2" name="1 Başlık"/>
          <p:cNvSpPr>
            <a:spLocks noGrp="1"/>
          </p:cNvSpPr>
          <p:nvPr>
            <p:ph type="title"/>
          </p:nvPr>
        </p:nvSpPr>
        <p:spPr/>
        <p:txBody>
          <a:bodyPr/>
          <a:lstStyle/>
          <a:p>
            <a:r>
              <a:rPr lang="tr-TR" dirty="0" smtClean="0"/>
              <a:t>Hayvan Yanımızdan Kopuşumuz</a:t>
            </a: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685800"/>
            <a:ext cx="10972800" cy="5321492"/>
          </a:xfrm>
        </p:spPr>
        <p:txBody>
          <a:bodyPr>
            <a:normAutofit lnSpcReduction="10000"/>
          </a:bodyPr>
          <a:lstStyle/>
          <a:p>
            <a:r>
              <a:rPr lang="tr-TR" dirty="0" smtClean="0"/>
              <a:t>Doğal benlikleriyle daha yakın temas içinde olan insanların travma söz konusu olduğunda başlarına gelenle daha iyi baş etmeleri tesadüf değildir. </a:t>
            </a:r>
          </a:p>
          <a:p>
            <a:r>
              <a:rPr lang="tr-TR" dirty="0" smtClean="0"/>
              <a:t>Bu ilkel içgüdüsel benliğe ait kaynaklara kolayca ulaşamayan kişiler bedenleriyle ruhlarını birbirine yabancılaştırırlar. </a:t>
            </a:r>
          </a:p>
          <a:p>
            <a:pPr>
              <a:buNone/>
            </a:pPr>
            <a:endParaRPr lang="tr-TR" dirty="0" smtClean="0"/>
          </a:p>
          <a:p>
            <a:r>
              <a:rPr lang="tr-TR" dirty="0" smtClean="0"/>
              <a:t>Çoğumuz </a:t>
            </a:r>
            <a:r>
              <a:rPr lang="tr-TR" dirty="0" smtClean="0"/>
              <a:t>kendimizi hayvan olarak görmez ya da </a:t>
            </a:r>
            <a:r>
              <a:rPr lang="tr-TR" dirty="0" err="1" smtClean="0"/>
              <a:t>deneyimlemeyiz</a:t>
            </a:r>
            <a:r>
              <a:rPr lang="tr-TR" dirty="0" smtClean="0"/>
              <a:t>. </a:t>
            </a:r>
          </a:p>
          <a:p>
            <a:r>
              <a:rPr lang="tr-TR" dirty="0" smtClean="0"/>
              <a:t>Ama içgüdülerimiz ve doğal tepkilerimiz aracılığıyla yaşamadığımızda tam olarak insan da olamayız. </a:t>
            </a:r>
          </a:p>
          <a:p>
            <a:r>
              <a:rPr lang="tr-TR" dirty="0" smtClean="0"/>
              <a:t>Ne hayvan ne de tam olarak insan olabildiğimiz bir </a:t>
            </a:r>
            <a:r>
              <a:rPr lang="tr-TR" dirty="0" err="1" smtClean="0"/>
              <a:t>arafta</a:t>
            </a:r>
            <a:r>
              <a:rPr lang="tr-TR" dirty="0" smtClean="0"/>
              <a:t> var olmak bir dizi problemle karşı karşıya kalmamıza neden olur, </a:t>
            </a:r>
          </a:p>
          <a:p>
            <a:r>
              <a:rPr lang="tr-TR" dirty="0" smtClean="0"/>
              <a:t>bunlardan biri de travmaya müsait oluşumuz yani travmadan kolay etkilenmemizdir.</a:t>
            </a:r>
          </a:p>
          <a:p>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Travmanın etkileri her zaman kendilerine sebep olan olayların hemen ardından kendilerini göstermeyebilirler. </a:t>
            </a:r>
          </a:p>
          <a:p>
            <a:r>
              <a:rPr lang="tr-TR" dirty="0" smtClean="0"/>
              <a:t>Söz konusu semptomlar uyku halinde kalabilir, yıllar hatta on yıllar boyunca birikebilirler. </a:t>
            </a:r>
          </a:p>
          <a:p>
            <a:r>
              <a:rPr lang="tr-TR" dirty="0" smtClean="0"/>
              <a:t>Ardından stresli bir dönemde ya da bir diğer olayın sonucunda hiçbir uyarı vermeden birden bire ortaya çıkabilirler. </a:t>
            </a:r>
          </a:p>
          <a:p>
            <a:r>
              <a:rPr lang="tr-TR" dirty="0" smtClean="0"/>
              <a:t>Ayrıca bu semptomlar asıl nedenlerine dair herhangi bir ipucu da vermeyebilirler. </a:t>
            </a:r>
          </a:p>
          <a:p>
            <a:r>
              <a:rPr lang="tr-TR" dirty="0" smtClean="0"/>
              <a:t>Bu yüzden küçük gibi görünen bir olay, felaket yaratan tek bir olayın neden olabileceğine benzer, ani bir çöküşe ya da </a:t>
            </a:r>
            <a:r>
              <a:rPr lang="tr-TR" dirty="0" err="1" smtClean="0"/>
              <a:t>kırılıma</a:t>
            </a:r>
            <a:r>
              <a:rPr lang="tr-TR" dirty="0" smtClean="0"/>
              <a:t> yol açabilir.</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Travma semptomlarıyla başa çıkmak yeterince zorken buna bir de, bu semptomları yaşamakta oluşumuzun nedenini ya da bir gün son bulup bulmayacaklarını bilmiyor olmanın yarattığı </a:t>
            </a:r>
            <a:r>
              <a:rPr lang="tr-TR" dirty="0" err="1" smtClean="0"/>
              <a:t>anksiyete</a:t>
            </a:r>
            <a:r>
              <a:rPr lang="tr-TR" dirty="0" smtClean="0"/>
              <a:t> eklenir. </a:t>
            </a:r>
          </a:p>
          <a:p>
            <a:r>
              <a:rPr lang="tr-TR" dirty="0" err="1" smtClean="0"/>
              <a:t>Anksiyete</a:t>
            </a:r>
            <a:r>
              <a:rPr lang="tr-TR" dirty="0" smtClean="0"/>
              <a:t> beklenmedik bir anda çeşitli nedenlerle baş gösterebilir; </a:t>
            </a:r>
          </a:p>
          <a:p>
            <a:r>
              <a:rPr lang="tr-TR" dirty="0" smtClean="0"/>
              <a:t>buna eşinizin arkadaşlarınızın ya da akrabalarınızın artık hayatınızı ele almanız gerektiğinde fikir birliğine varmalarından kaynaklanan derin acı da dahildir. </a:t>
            </a:r>
          </a:p>
          <a:p>
            <a:r>
              <a:rPr lang="tr-TR" dirty="0" smtClean="0"/>
              <a:t>Sizden normal davranmanızı beklerler çünkü şimdiye kadar semptomlarınızla yaşamayı öğrenmiş olmanız gerektiğine inanırlar. </a:t>
            </a:r>
          </a:p>
          <a:p>
            <a:endParaRPr lang="tr-TR" dirty="0"/>
          </a:p>
        </p:txBody>
      </p:sp>
      <p:sp>
        <p:nvSpPr>
          <p:cNvPr id="2" name="1 Başlık"/>
          <p:cNvSpPr>
            <a:spLocks noGrp="1"/>
          </p:cNvSpPr>
          <p:nvPr>
            <p:ph type="title"/>
          </p:nvPr>
        </p:nvSpPr>
        <p:spPr/>
        <p:txBody>
          <a:bodyPr>
            <a:normAutofit fontScale="90000"/>
          </a:bodyPr>
          <a:lstStyle/>
          <a:p>
            <a:r>
              <a:rPr lang="tr-TR" dirty="0" err="1" smtClean="0"/>
              <a:t>Travmatize</a:t>
            </a:r>
            <a:r>
              <a:rPr lang="tr-TR" dirty="0" smtClean="0"/>
              <a:t> Olmuş Kişilerin Çevrelerinden Gördükleri Tepkiler</a:t>
            </a:r>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557213"/>
            <a:ext cx="10972800" cy="5450079"/>
          </a:xfrm>
        </p:spPr>
        <p:txBody>
          <a:bodyPr>
            <a:normAutofit fontScale="92500" lnSpcReduction="10000"/>
          </a:bodyPr>
          <a:lstStyle/>
          <a:p>
            <a:r>
              <a:rPr lang="tr-TR" dirty="0" smtClean="0"/>
              <a:t>Semptomlarınızın hafiflemesi için hayat boyu rejim yapmanız, ilaç kullanmanız ya da terapi görmeniz gerektiğine dair tavsiye ve yönlendirmeler nedeniyle kendinizi umutsuz ve çaresiz hissedersiniz. </a:t>
            </a:r>
          </a:p>
          <a:p>
            <a:r>
              <a:rPr lang="tr-TR" dirty="0" smtClean="0"/>
              <a:t>Semptomlarınızdan başka insanlara bahsetmekten korkabilir ve yabancılaşabilirsiniz çünkü semptomlarınızın başkaları tarafından yaşanamayacak kadar garip şeyler olduklarına inanmaya başlarsınız. </a:t>
            </a:r>
          </a:p>
          <a:p>
            <a:r>
              <a:rPr lang="tr-TR" dirty="0" smtClean="0"/>
              <a:t>Kimsenin size inanmayacağından kuşkulanabilir, belki de delirmeye başladığınızı düşünebilirsiniz. </a:t>
            </a:r>
          </a:p>
          <a:p>
            <a:r>
              <a:rPr lang="tr-TR" dirty="0" smtClean="0"/>
              <a:t>O garip ağrınızın ne olduğunu anlamak için tahlil ve test yaptırma aşamasında üç dört tur dönüp dolaştıktan ve en nihayet teşhis için gerekli küçük bir ya da birkaç operasyon geçirdikten sonra gittikçe artan faturaların yarattığı ek stres de </a:t>
            </a:r>
            <a:r>
              <a:rPr lang="tr-TR" dirty="0" err="1" smtClean="0"/>
              <a:t>cabası</a:t>
            </a:r>
            <a:r>
              <a:rPr lang="tr-TR" dirty="0" smtClean="0"/>
              <a:t> olur. </a:t>
            </a:r>
          </a:p>
          <a:p>
            <a:r>
              <a:rPr lang="tr-TR" dirty="0" smtClean="0"/>
              <a:t>Hastalığınıza konulacak bir teşhis ya da bir neden bulunamadığında da doktorunuzun sizin hastalık hastası olduğunuza inandığını görüp bu bilgiyle yaşamak zorunda kalırsınız.</a:t>
            </a:r>
          </a:p>
          <a:p>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Travma semptomlarını yorumlarken yanlış sonuçlara varılması da oldukça yaygın bir olgu. </a:t>
            </a:r>
          </a:p>
          <a:p>
            <a:r>
              <a:rPr lang="tr-TR" dirty="0" smtClean="0"/>
              <a:t>Bu semptomların yanlış değerlendirilmesiyle bireylere zarar veren sonuçlar da ortaya çıkabilir </a:t>
            </a:r>
          </a:p>
          <a:p>
            <a:r>
              <a:rPr lang="tr-TR" dirty="0" smtClean="0"/>
              <a:t>ve kişiler gerçekte böyle bir deneyim yokken bile çocukken fiziksel ya da cinsel tacize uğradıklarına veya sürekli olarak suiistimal edildiklerine inanmaya yönlendirilebilirler.</a:t>
            </a:r>
            <a:endParaRPr lang="tr-TR" dirty="0"/>
          </a:p>
        </p:txBody>
      </p:sp>
      <p:sp>
        <p:nvSpPr>
          <p:cNvPr id="2" name="1 Başlık"/>
          <p:cNvSpPr>
            <a:spLocks noGrp="1"/>
          </p:cNvSpPr>
          <p:nvPr>
            <p:ph type="title"/>
          </p:nvPr>
        </p:nvSpPr>
        <p:spPr/>
        <p:txBody>
          <a:bodyPr/>
          <a:lstStyle/>
          <a:p>
            <a:r>
              <a:rPr lang="tr-TR" dirty="0" err="1" smtClean="0"/>
              <a:t>Travmatize</a:t>
            </a:r>
            <a:r>
              <a:rPr lang="tr-TR" dirty="0" smtClean="0"/>
              <a:t> Olmuş Kişilere Yönelik Yanlış Teşhisler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Doğal içgüdülerimiz çoğunlukla zihnimiz tarafından ezilip geçildiklerinden </a:t>
            </a:r>
            <a:r>
              <a:rPr lang="tr-TR" dirty="0" err="1"/>
              <a:t>travmatik</a:t>
            </a:r>
            <a:r>
              <a:rPr lang="tr-TR" dirty="0"/>
              <a:t> reaksiyonu püskürtmeyi başaramıyorlar. </a:t>
            </a:r>
          </a:p>
          <a:p>
            <a:r>
              <a:rPr lang="tr-TR" dirty="0"/>
              <a:t>Aslında bizler dört ayaklı dostlarımıza sandığımızdan çok daha yakınız.</a:t>
            </a:r>
          </a:p>
          <a:p>
            <a:endParaRPr lang="tr-TR" dirty="0"/>
          </a:p>
        </p:txBody>
      </p:sp>
      <p:sp>
        <p:nvSpPr>
          <p:cNvPr id="2" name="Unvan 1"/>
          <p:cNvSpPr>
            <a:spLocks noGrp="1"/>
          </p:cNvSpPr>
          <p:nvPr>
            <p:ph type="title"/>
          </p:nvPr>
        </p:nvSpPr>
        <p:spPr>
          <a:xfrm>
            <a:off x="838200" y="379193"/>
            <a:ext cx="10515600" cy="1325563"/>
          </a:xfrm>
        </p:spPr>
        <p:txBody>
          <a:bodyPr/>
          <a:lstStyle/>
          <a:p>
            <a:r>
              <a:rPr lang="tr-TR" dirty="0" smtClean="0"/>
              <a:t>Beden varlık okyanusunun kıyısıdır.»</a:t>
            </a:r>
            <a:endParaRPr lang="tr-TR" dirty="0"/>
          </a:p>
        </p:txBody>
      </p:sp>
    </p:spTree>
    <p:extLst>
      <p:ext uri="{BB962C8B-B14F-4D97-AF65-F5344CB8AC3E}">
        <p14:creationId xmlns="" xmlns:p14="http://schemas.microsoft.com/office/powerpoint/2010/main" val="130594638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dirty="0" smtClean="0"/>
              <a:t>Hepimiz söze döküldüğünde anlam kaybına uğrayan deneyimler yaşamışızdır. Böyle bir şeyi ifade etmek için de genellikle “orada olman gerekirdi" cümle kalıbını kullanırız. Travma da böyle deneyimlerden biridir. Sözcüklerin gücü travma yaşamış bir insanın acısını tam olarak ifade etmeye yetmez. Böyle bir acı tanımlanamayacak kadar yoğundur.</a:t>
            </a:r>
          </a:p>
          <a:p>
            <a:r>
              <a:rPr lang="tr-TR" dirty="0" smtClean="0"/>
              <a:t>Travma yaşamış birçok insan başka bir insanoğluyla paylaşılması mümkün olmayan bir kişisel cehennemde yaşamakta olduğunu söyler. </a:t>
            </a:r>
          </a:p>
          <a:p>
            <a:r>
              <a:rPr lang="tr-TR" dirty="0" smtClean="0"/>
              <a:t>Ciddi derecede </a:t>
            </a:r>
            <a:r>
              <a:rPr lang="tr-TR" dirty="0" err="1" smtClean="0"/>
              <a:t>travmatize</a:t>
            </a:r>
            <a:r>
              <a:rPr lang="tr-TR" dirty="0" smtClean="0"/>
              <a:t> olmuş kişiler en çok mücadele ettikleri meseleleri şöyle dile getiriyorlar: </a:t>
            </a:r>
          </a:p>
          <a:p>
            <a:r>
              <a:rPr lang="tr-TR" dirty="0" smtClean="0"/>
              <a:t>"Korkmadığım tek bir şey bile yok. Sabahları yataktan kalkmaya korkuyorum. </a:t>
            </a:r>
          </a:p>
          <a:p>
            <a:r>
              <a:rPr lang="tr-TR" dirty="0" smtClean="0"/>
              <a:t>Evimden dışarıya çıkıp yürümeye korkuyorum. </a:t>
            </a:r>
          </a:p>
          <a:p>
            <a:r>
              <a:rPr lang="tr-TR" dirty="0" smtClean="0"/>
              <a:t>Ölümden fazlasıyla çok korkuyorum... Bir gün öleceğimden değil, birkaç dakika sonra öleceğimden korkuyorum. </a:t>
            </a:r>
          </a:p>
          <a:p>
            <a:r>
              <a:rPr lang="tr-TR" dirty="0" smtClean="0"/>
              <a:t>Öfkeden korkuyorum... Hem kendi öfkemden, hem de başkalarının öfkesinden korkuyorum; ortada herhangi bir öfke yokken bile bundan korkuyorum. </a:t>
            </a:r>
          </a:p>
          <a:p>
            <a:r>
              <a:rPr lang="tr-TR" dirty="0" smtClean="0"/>
              <a:t>Reddedilmekten ve/veya terk edilmekten korkuyorum. </a:t>
            </a:r>
          </a:p>
          <a:p>
            <a:endParaRPr lang="tr-TR" dirty="0"/>
          </a:p>
        </p:txBody>
      </p:sp>
      <p:sp>
        <p:nvSpPr>
          <p:cNvPr id="2" name="1 Başlık"/>
          <p:cNvSpPr>
            <a:spLocks noGrp="1"/>
          </p:cNvSpPr>
          <p:nvPr>
            <p:ph type="title"/>
          </p:nvPr>
        </p:nvSpPr>
        <p:spPr/>
        <p:txBody>
          <a:bodyPr>
            <a:normAutofit fontScale="90000"/>
          </a:bodyPr>
          <a:lstStyle/>
          <a:p>
            <a:r>
              <a:rPr lang="tr-TR" dirty="0" smtClean="0"/>
              <a:t>Söze Döküldüğünde Anlam Kaybeden Yaşantılar: Travma</a:t>
            </a:r>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457201"/>
            <a:ext cx="10972800" cy="5550092"/>
          </a:xfrm>
        </p:spPr>
        <p:txBody>
          <a:bodyPr>
            <a:normAutofit fontScale="92500" lnSpcReduction="20000"/>
          </a:bodyPr>
          <a:lstStyle/>
          <a:p>
            <a:r>
              <a:rPr lang="tr-TR" dirty="0" smtClean="0"/>
              <a:t>Başarıdan ve başarısızlıktan korkuyorum. </a:t>
            </a:r>
          </a:p>
          <a:p>
            <a:r>
              <a:rPr lang="tr-TR" dirty="0" smtClean="0"/>
              <a:t>Göğsümde ağrı hissediyorum, ayrıca her gün kollarımın ve bacaklarımın karıncalandığını ve uyuştuğunu da hissediyorum. </a:t>
            </a:r>
          </a:p>
          <a:p>
            <a:r>
              <a:rPr lang="tr-TR" dirty="0" smtClean="0"/>
              <a:t>Neredeyse her gün regl ağrısıyla ilgili kramplara benzer kramplardan yoğun ağrıya kadar değişen bir yelpazede çeşitlilik gösteren kramplara maruz kalıyorum. </a:t>
            </a:r>
          </a:p>
          <a:p>
            <a:r>
              <a:rPr lang="tr-TR" dirty="0" smtClean="0"/>
              <a:t>Yaşamımın çoğu gerçekten acı içinde geçiyor. Artık dayanamayacağımı hissediyorum. </a:t>
            </a:r>
          </a:p>
          <a:p>
            <a:r>
              <a:rPr lang="tr-TR" dirty="0" smtClean="0"/>
              <a:t>Baş ağrılarım var. </a:t>
            </a:r>
          </a:p>
          <a:p>
            <a:r>
              <a:rPr lang="tr-TR" dirty="0" smtClean="0"/>
              <a:t>Sürekli sinirliyim. </a:t>
            </a:r>
          </a:p>
          <a:p>
            <a:r>
              <a:rPr lang="tr-TR" dirty="0" smtClean="0"/>
              <a:t>Nefes daralması, taşikardi, yönsüzlük ve panik bana sıkıntı veriyor. </a:t>
            </a:r>
          </a:p>
          <a:p>
            <a:r>
              <a:rPr lang="tr-TR" dirty="0" smtClean="0"/>
              <a:t>Sürekli üşüyorum ve ağzım kuruyor. Yutkunmakta güçlük çekiyorum. </a:t>
            </a:r>
          </a:p>
          <a:p>
            <a:r>
              <a:rPr lang="tr-TR" dirty="0" smtClean="0"/>
              <a:t>Enerjim ve motivasyonum yok ve yaptığım bir işi bitirdiğimde tatmin duygusu yaşamıyorum. </a:t>
            </a:r>
          </a:p>
          <a:p>
            <a:r>
              <a:rPr lang="tr-TR" dirty="0" smtClean="0"/>
              <a:t>Bunalıyorum, kafam karışık, zihin bulanıklığı yaşıyorum ve her zaman çaresiz ve umutsuzum. </a:t>
            </a:r>
          </a:p>
          <a:p>
            <a:r>
              <a:rPr lang="tr-TR" dirty="0" smtClean="0"/>
              <a:t>Kontrol edemediğim öfke patlamalarım ve depresyonum var".</a:t>
            </a:r>
          </a:p>
          <a:p>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İnkar kültürümüzde o kadar yaygın ki, artık klişe haline gelmiş durumda. Şu cümleleri ne kadar sık duymuş olabileceğinizi hiç düşündünüz mü? </a:t>
            </a:r>
          </a:p>
          <a:p>
            <a:r>
              <a:rPr lang="tr-TR" dirty="0" smtClean="0"/>
              <a:t>"Topla kendini, geçti artık. </a:t>
            </a:r>
          </a:p>
          <a:p>
            <a:r>
              <a:rPr lang="tr-TR" dirty="0" smtClean="0"/>
              <a:t>Bunu unutman gerek. </a:t>
            </a:r>
          </a:p>
          <a:p>
            <a:r>
              <a:rPr lang="tr-TR" dirty="0" smtClean="0"/>
              <a:t>Sık dişini. </a:t>
            </a:r>
          </a:p>
          <a:p>
            <a:r>
              <a:rPr lang="tr-TR" dirty="0" smtClean="0"/>
              <a:t>Şimdi hayata sarılma zamanı.”</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414463"/>
            <a:ext cx="10515600" cy="4776788"/>
          </a:xfrm>
        </p:spPr>
        <p:txBody>
          <a:bodyPr>
            <a:normAutofit fontScale="85000" lnSpcReduction="10000"/>
          </a:bodyPr>
          <a:lstStyle/>
          <a:p>
            <a:r>
              <a:rPr lang="tr-TR" dirty="0" smtClean="0"/>
              <a:t>Olayın kendisi: Ne derece tehdit edicidir? Ne kadar uzun sürmüştür? Hangi sıklıkta meydana gelmiştir? Yoğun ve sürekli tekrarlayan tehdit edici olaylar en zorlayıcı olanlardır.</a:t>
            </a:r>
          </a:p>
          <a:p>
            <a:r>
              <a:rPr lang="tr-TR" dirty="0" smtClean="0"/>
              <a:t>Travmaya neden olan olay sırasında kişinin sürdürmekte olduğu yaşam biçimi: Ailemizden ya da arkadaşlarımızdan destek alabilmemiz (ya da alamamamız) bizi fazlasıyla önemli derecede etkiler. Kişinin fiziksel özellikleri: Bazı insanlar stres yaratan olaylara karşı yapısal olarak (genetik açıdan) diğer insanlara göre daha dayanıklı olurlar.</a:t>
            </a:r>
          </a:p>
          <a:p>
            <a:r>
              <a:rPr lang="tr-TR" dirty="0" smtClean="0"/>
              <a:t>Kişinin önceden kazanmış olduğu beceriler: Bebek ve çocuklar ya da tehdit unsuru olan bir durumla başa çıkma becerisi veya deneyimi olmayanlar </a:t>
            </a:r>
            <a:r>
              <a:rPr lang="tr-TR" dirty="0" err="1" smtClean="0"/>
              <a:t>travmatize</a:t>
            </a:r>
            <a:r>
              <a:rPr lang="tr-TR" dirty="0" smtClean="0"/>
              <a:t> olmaya daha eğilimlidirler.</a:t>
            </a:r>
          </a:p>
          <a:p>
            <a:r>
              <a:rPr lang="tr-TR" dirty="0" smtClean="0"/>
              <a:t>Örneğin soğuk bir odada kalmak 0-1 yaş bebek için, 5-7 yaş </a:t>
            </a:r>
            <a:r>
              <a:rPr lang="tr-TR" dirty="0" err="1" smtClean="0"/>
              <a:t>çocukiçin</a:t>
            </a:r>
            <a:r>
              <a:rPr lang="tr-TR" dirty="0" smtClean="0"/>
              <a:t>, 10-15 yaş ergen için ya da </a:t>
            </a:r>
            <a:r>
              <a:rPr lang="tr-TR" dirty="0" err="1" smtClean="0"/>
              <a:t>yetişkiniçin</a:t>
            </a:r>
            <a:r>
              <a:rPr lang="tr-TR" dirty="0" smtClean="0"/>
              <a:t> farklı etkiler yaratır.</a:t>
            </a:r>
          </a:p>
          <a:p>
            <a:r>
              <a:rPr lang="tr-TR" dirty="0" smtClean="0"/>
              <a:t>Kişinin tehlikeyi karşılama konusunda kendi kapasitesini nasıl algılamakta olduğu: </a:t>
            </a:r>
          </a:p>
          <a:p>
            <a:endParaRPr lang="tr-TR" dirty="0" smtClean="0"/>
          </a:p>
        </p:txBody>
      </p:sp>
      <p:sp>
        <p:nvSpPr>
          <p:cNvPr id="2" name="1 Başlık"/>
          <p:cNvSpPr>
            <a:spLocks noGrp="1"/>
          </p:cNvSpPr>
          <p:nvPr>
            <p:ph type="title"/>
          </p:nvPr>
        </p:nvSpPr>
        <p:spPr/>
        <p:txBody>
          <a:bodyPr/>
          <a:lstStyle/>
          <a:p>
            <a:r>
              <a:rPr lang="tr-TR" dirty="0" err="1" smtClean="0"/>
              <a:t>Travmatize</a:t>
            </a:r>
            <a:r>
              <a:rPr lang="tr-TR" dirty="0" smtClean="0"/>
              <a:t> Olmak Birtakım Unsura Bağlıdır</a:t>
            </a:r>
            <a:endParaRPr lang="tr-T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714375"/>
            <a:ext cx="10972800" cy="5292917"/>
          </a:xfrm>
        </p:spPr>
        <p:txBody>
          <a:bodyPr>
            <a:normAutofit fontScale="92500"/>
          </a:bodyPr>
          <a:lstStyle/>
          <a:p>
            <a:r>
              <a:rPr lang="tr-TR" dirty="0" smtClean="0"/>
              <a:t>Kendine-güven algısı belirleyici bir önem taşır ve tehlikeli durumlarla başa çıkarken kaynaklarımıza ulaşıp ulaşamayacağımıza da pek fazla bağlı değildir</a:t>
            </a:r>
          </a:p>
          <a:p>
            <a:r>
              <a:rPr lang="tr-TR" dirty="0" smtClean="0"/>
              <a:t>Çevresel kaynaklar. Çevremizin bize potansiyel güvence olarak sağlamakta olduğu (yükseklere uzanan sağlam bir ağaç, kayalar, dar bir oyuk, iyi bir sığınak, silah, yardımsever bir arkadaş gibi) unsurlardır.</a:t>
            </a:r>
          </a:p>
          <a:p>
            <a:endParaRPr lang="tr-TR" dirty="0" smtClean="0"/>
          </a:p>
          <a:p>
            <a:r>
              <a:rPr lang="tr-TR" dirty="0" smtClean="0"/>
              <a:t>İçsel kaynaklar: Sağlıklı bir insanın sinir sistemi, yaşamsal bir tehdit algıladığında bu doğal savunma eylem planlarını ortaya koyar. Örneğin, kolunuz sizi, size doğru gelmekte olduğunu (bilinç düzeyinde) fark etmediğiniz bir toptan korumak üzere birden yukarı kalkar.</a:t>
            </a:r>
          </a:p>
          <a:p>
            <a:r>
              <a:rPr lang="tr-TR" dirty="0" smtClean="0"/>
              <a:t>Başarı ya da başarısızlık tarihi. Bu içgüdüsel eylem planlarını kullanıp kullanamamamız büyük ölçüde benzer durumlarda geçmişte göstermiş olduğumuz başarıya ya da başarısızlığa bağlı.</a:t>
            </a:r>
          </a:p>
          <a:p>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err="1" smtClean="0"/>
              <a:t>Şamanik</a:t>
            </a:r>
            <a:r>
              <a:rPr lang="tr-TR" dirty="0" smtClean="0"/>
              <a:t> kültüre göre travmaya uğrayan bireyin ruhu bedeni terk eder.</a:t>
            </a:r>
          </a:p>
          <a:p>
            <a:r>
              <a:rPr lang="tr-TR" dirty="0" err="1" smtClean="0"/>
              <a:t>Şamanik</a:t>
            </a:r>
            <a:r>
              <a:rPr lang="tr-TR" dirty="0" smtClean="0"/>
              <a:t> anlayışın amacı bedeni terk eden ruhu yeniden bedene geri getirebilmektir.</a:t>
            </a:r>
          </a:p>
          <a:p>
            <a:r>
              <a:rPr lang="tr-TR" dirty="0" smtClean="0"/>
              <a:t>"Ülkene, halkına geri dön... </a:t>
            </a:r>
          </a:p>
          <a:p>
            <a:r>
              <a:rPr lang="tr-TR" dirty="0" smtClean="0"/>
              <a:t>Geri gel Yurt'a, parlak ateşin başına!. .. </a:t>
            </a:r>
          </a:p>
          <a:p>
            <a:r>
              <a:rPr lang="tr-TR" dirty="0" smtClean="0"/>
              <a:t>Geri gel babana ... annenin yanına ..."</a:t>
            </a:r>
          </a:p>
          <a:p>
            <a:r>
              <a:rPr lang="tr-TR" dirty="0" smtClean="0"/>
              <a:t>Bu yalın şiirsel ifade travmayı iyileştirmeye dair can alıcı bir parametreyi gayet iyi yansıtıyor. </a:t>
            </a:r>
          </a:p>
          <a:p>
            <a:r>
              <a:rPr lang="tr-TR" dirty="0" smtClean="0"/>
              <a:t>Arkadaşların, akrabaların ya da aile fertlerinin hoşgörülü kabul ve destekleri ruhun </a:t>
            </a:r>
            <a:r>
              <a:rPr lang="tr-TR" dirty="0" err="1" smtClean="0"/>
              <a:t>travmatize</a:t>
            </a:r>
            <a:r>
              <a:rPr lang="tr-TR" dirty="0" smtClean="0"/>
              <a:t> olmuş bedene dönmeye ikna olması için gerekli bir unsur.</a:t>
            </a:r>
          </a:p>
          <a:p>
            <a:endParaRPr lang="tr-TR" dirty="0"/>
          </a:p>
        </p:txBody>
      </p:sp>
      <p:sp>
        <p:nvSpPr>
          <p:cNvPr id="2" name="1 Başlık"/>
          <p:cNvSpPr>
            <a:spLocks noGrp="1"/>
          </p:cNvSpPr>
          <p:nvPr>
            <p:ph type="title"/>
          </p:nvPr>
        </p:nvSpPr>
        <p:spPr/>
        <p:txBody>
          <a:bodyPr/>
          <a:lstStyle/>
          <a:p>
            <a:r>
              <a:rPr lang="tr-TR" dirty="0" smtClean="0"/>
              <a:t>Şamanizm Ve Travma</a:t>
            </a:r>
            <a:endParaRPr lang="tr-T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342901"/>
            <a:ext cx="10972800" cy="5664392"/>
          </a:xfrm>
        </p:spPr>
        <p:txBody>
          <a:bodyPr>
            <a:normAutofit/>
          </a:bodyPr>
          <a:lstStyle/>
          <a:p>
            <a:r>
              <a:rPr lang="tr-TR" dirty="0" smtClean="0"/>
              <a:t>Şamanizm karşılıklı derin bağlılığın, desteğin ve toplumsal bağın travmayı iyileştirmek için gerekli birer ihtiyaç olduğunun önemini taktir eder. </a:t>
            </a:r>
          </a:p>
          <a:p>
            <a:r>
              <a:rPr lang="tr-TR" dirty="0" smtClean="0"/>
              <a:t>Her birimiz bizde travma yaratan yaralarımızı iyileştirme konusunda sorumluluk almalıyız. Bunu kendimiz, ailemiz ve daha geniş ölçekte toplumumuz için yapmalıyız. </a:t>
            </a:r>
          </a:p>
          <a:p>
            <a:r>
              <a:rPr lang="tr-TR" dirty="0" smtClean="0"/>
              <a:t>Birbirimizle bağlantı kurmaya ihtiyacımız olduğu bilgisiyle, söz konusu iyileşme sürecinde ait olduğumuz toplulukların desteğine başvurmalıyız.</a:t>
            </a:r>
          </a:p>
          <a:p>
            <a:r>
              <a:rPr lang="tr-TR" dirty="0" smtClean="0"/>
              <a:t>1994 Los Angeles depreminden sonra birlikte çadırlarda kalan, hep beraber yiyip içen ve oyun oynayan aileler (genellikle Üçüncü Dünya Ülkelerinden olan bu insanlar) yaşanan felaketin birçok orta sınıf aileden daha iyi üstesinden gelebildiler. </a:t>
            </a:r>
          </a:p>
          <a:p>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Tek başlarına kalan aileler - takıntılı bir şekilde defalarca felaketin çeşitli tekrar gösterimlerini seyredenler, "asıl büyük depremin yaklaşmakta olduğunu iddia eden jeologların anlattıklarını dinleyenler -ise, travmadan topluluk halinde birbirlerini destekleyenlerden çok daha fazla etkilendiler.</a:t>
            </a:r>
          </a:p>
          <a:p>
            <a:r>
              <a:rPr lang="tr-TR" dirty="0" smtClean="0"/>
              <a:t>Los </a:t>
            </a:r>
            <a:r>
              <a:rPr lang="tr-TR" dirty="0" err="1" smtClean="0"/>
              <a:t>Angeles'da</a:t>
            </a:r>
            <a:r>
              <a:rPr lang="tr-TR" dirty="0" smtClean="0"/>
              <a:t> yaşamakta olan birçok meslektaşım bana bahçelerindeki süs havuzunda bulunan Japon balıklarının depremden birkaç saat önce sıkışık gruplar halinde bir araya toplandıklarından bahsetti. </a:t>
            </a:r>
          </a:p>
          <a:p>
            <a:r>
              <a:rPr lang="tr-TR" dirty="0" smtClean="0"/>
              <a:t>Balıklar olay geçip bittikten sonra birkaç saat daha böyle kalmışlar. </a:t>
            </a:r>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err="1" smtClean="0"/>
              <a:t>Şamanik</a:t>
            </a:r>
            <a:r>
              <a:rPr lang="tr-TR" dirty="0" smtClean="0"/>
              <a:t> yaklaşımda şifacılar ruhu bedene geri dönmeye davet ederler. </a:t>
            </a:r>
          </a:p>
          <a:p>
            <a:r>
              <a:rPr lang="tr-TR" dirty="0" smtClean="0"/>
              <a:t>Somatik </a:t>
            </a:r>
            <a:r>
              <a:rPr lang="tr-TR" dirty="0" err="1" smtClean="0"/>
              <a:t>Deneyimleme'de</a:t>
            </a:r>
            <a:r>
              <a:rPr lang="tr-TR" dirty="0" smtClean="0"/>
              <a:t> ise, öz benliğinizin kayıp ya da bölünmüş parçalarını yeniden bütünleştirerek kendi iyileşmenizi kendiniz başlatırsınız. </a:t>
            </a:r>
          </a:p>
          <a:p>
            <a:r>
              <a:rPr lang="tr-TR" dirty="0" smtClean="0"/>
              <a:t>Bu görevi tamamlamak için ise yeniden tam ve bütün olmayı güçlü bir biçimde arzulamanız gerekiyor.</a:t>
            </a:r>
          </a:p>
          <a:p>
            <a:r>
              <a:rPr lang="tr-TR" dirty="0" smtClean="0"/>
              <a:t>İyileşme İhtiyacını Kabul Etmek</a:t>
            </a:r>
          </a:p>
          <a:p>
            <a:r>
              <a:rPr lang="tr-TR" dirty="0" smtClean="0"/>
              <a:t>Travmayı iyileştirmek için ritüellerden ve şamanlardan faydalanan kültürler ilkel ve batıl görünebilirler ancak önemli bir avantajları vardır - soruna doğrudan hitap ederler. </a:t>
            </a:r>
          </a:p>
          <a:p>
            <a:r>
              <a:rPr lang="tr-TR" dirty="0" smtClean="0"/>
              <a:t>Modern kültürlerin çoğunda ise, egemen tutumun kurbanı olmaya katlanmaya dayanıklılık deniyor ve semptomlarımızın ciddiyetine aldırış etmeden bu yükü taşıyabilmek bir çeşit kahramanlık sayılıyor.</a:t>
            </a:r>
            <a:endParaRPr lang="tr-TR" dirty="0"/>
          </a:p>
        </p:txBody>
      </p:sp>
      <p:sp>
        <p:nvSpPr>
          <p:cNvPr id="2" name="1 Başlık"/>
          <p:cNvSpPr>
            <a:spLocks noGrp="1"/>
          </p:cNvSpPr>
          <p:nvPr>
            <p:ph type="title"/>
          </p:nvPr>
        </p:nvSpPr>
        <p:spPr/>
        <p:txBody>
          <a:bodyPr/>
          <a:lstStyle/>
          <a:p>
            <a:r>
              <a:rPr lang="tr-TR" dirty="0" smtClean="0"/>
              <a:t>Somatik </a:t>
            </a:r>
            <a:r>
              <a:rPr lang="tr-TR" dirty="0" err="1" smtClean="0"/>
              <a:t>Deneyimleme</a:t>
            </a:r>
            <a:endParaRPr lang="tr-TR"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Travmanın ardından yaşanan kopukluk ve hissizliğin en yaygın fiziksel göstergelerinden biri cildin hassasiyetini kaybetmesidir. </a:t>
            </a:r>
          </a:p>
          <a:p>
            <a:r>
              <a:rPr lang="tr-TR" dirty="0"/>
              <a:t>Egzersiz</a:t>
            </a:r>
          </a:p>
          <a:p>
            <a:r>
              <a:rPr lang="tr-TR" dirty="0"/>
              <a:t>Her gün 10 dakika kadar yumuşak, titreşimli bir duş başlığı kullanarak duş alın: </a:t>
            </a:r>
          </a:p>
          <a:p>
            <a:r>
              <a:rPr lang="tr-TR" dirty="0"/>
              <a:t>Suyun sıcaklığını hafif serin ya da ılık olacak şekilde ayarlayın ve bu titreşimli duş başlığını tüm bedeninizde gezdirin. </a:t>
            </a:r>
          </a:p>
          <a:p>
            <a:r>
              <a:rPr lang="tr-TR" dirty="0"/>
              <a:t>Tüm farkındalığınızı bedeninizin söz konusu ritmik uyarımın odaklanmakta olduğu bölgesine yöneltin. </a:t>
            </a:r>
          </a:p>
          <a:p>
            <a:endParaRPr lang="tr-TR" dirty="0"/>
          </a:p>
        </p:txBody>
      </p:sp>
      <p:sp>
        <p:nvSpPr>
          <p:cNvPr id="2" name="Unvan 1"/>
          <p:cNvSpPr>
            <a:spLocks noGrp="1"/>
          </p:cNvSpPr>
          <p:nvPr>
            <p:ph type="title"/>
          </p:nvPr>
        </p:nvSpPr>
        <p:spPr/>
        <p:txBody>
          <a:bodyPr/>
          <a:lstStyle/>
          <a:p>
            <a:r>
              <a:rPr lang="tr-TR" dirty="0" smtClean="0"/>
              <a:t>Egzersiz </a:t>
            </a:r>
            <a:r>
              <a:rPr lang="tr-TR" dirty="0" smtClean="0"/>
              <a:t>1: Tensel Farkındalık</a:t>
            </a:r>
            <a:endParaRPr lang="tr-TR" dirty="0"/>
          </a:p>
        </p:txBody>
      </p:sp>
    </p:spTree>
    <p:extLst>
      <p:ext uri="{BB962C8B-B14F-4D97-AF65-F5344CB8AC3E}">
        <p14:creationId xmlns="" xmlns:p14="http://schemas.microsoft.com/office/powerpoint/2010/main" val="1020836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Organizmamız, parçaların toplamından farklı olarak bütünlüğümüzü ifade eder; </a:t>
            </a:r>
          </a:p>
          <a:p>
            <a:r>
              <a:rPr lang="tr-TR" dirty="0"/>
              <a:t>yani organizma kemikler, kimyasallar, kaslar, organlar </a:t>
            </a:r>
            <a:r>
              <a:rPr lang="tr-TR" dirty="0" err="1"/>
              <a:t>v.s</a:t>
            </a:r>
            <a:r>
              <a:rPr lang="tr-TR" dirty="0"/>
              <a:t>. gibi parçaların dinamik ve karmaşık karşılıklı ilişkilerinden meydana gelir. </a:t>
            </a:r>
          </a:p>
          <a:p>
            <a:r>
              <a:rPr lang="tr-TR" dirty="0"/>
              <a:t>Organizmayı çalışırken, zihin ve beden, ilkel içgüdüler, duygular, akıl ve ruhsallığın hepsinin bir arada ele alınması gerekir. </a:t>
            </a:r>
          </a:p>
          <a:p>
            <a:r>
              <a:rPr lang="tr-TR" dirty="0"/>
              <a:t>Kendimizi organizmalar olarak deneyimlediğimiz araç “duyusal algıdır”. </a:t>
            </a:r>
          </a:p>
          <a:p>
            <a:r>
              <a:rPr lang="tr-TR" dirty="0" err="1"/>
              <a:t>Duyusalalgı</a:t>
            </a:r>
            <a:r>
              <a:rPr lang="tr-TR" dirty="0"/>
              <a:t> kendimize dair bilgimizle duyu bombardımanı arasında bir orta yoldur. </a:t>
            </a:r>
          </a:p>
          <a:p>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 xmlns:p14="http://schemas.microsoft.com/office/powerpoint/2010/main" val="225126569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dirty="0" smtClean="0"/>
              <a:t>Siz duşun yerini değiştirdikçe bilincinizin de aynı bölgeye geçmesini sağlayın. </a:t>
            </a:r>
          </a:p>
          <a:p>
            <a:r>
              <a:rPr lang="tr-TR" dirty="0" smtClean="0"/>
              <a:t>Ellerinizin tersini duşun altında tutun, ardından avuç içlerinizi ve bileklerinizi, sonra yüzünüzün her iki yanını, omuzlarınızı, koltuk altlarınızı duşla ıslatın. </a:t>
            </a:r>
          </a:p>
          <a:p>
            <a:r>
              <a:rPr lang="tr-TR" dirty="0" smtClean="0"/>
              <a:t>Bedeninizin hiçbir bölgesini atlamadığınızdan emin olun: başınız, alnınız, boynunuz, göğsünüz, sırtınız, bacaklarınız, alt karın bölgeniz, kalçalarınız, ayak bilekleriniz ve ayaklarınız. </a:t>
            </a:r>
          </a:p>
          <a:p>
            <a:r>
              <a:rPr lang="tr-TR" dirty="0" smtClean="0"/>
              <a:t>Her bir bölgede hissettiklerinize dikkat edin; boşluk, hissizlik ya da acı olabilir. </a:t>
            </a:r>
          </a:p>
          <a:p>
            <a:r>
              <a:rPr lang="tr-TR" dirty="0" smtClean="0"/>
              <a:t>genellikle travmanın körük-</a:t>
            </a:r>
            <a:r>
              <a:rPr lang="tr-TR" dirty="0" err="1" smtClean="0"/>
              <a:t>lenmesiyle</a:t>
            </a:r>
            <a:r>
              <a:rPr lang="tr-TR" dirty="0" smtClean="0"/>
              <a:t> meydana gelen bir olgu olan beden, zihin ve ruh arasındaki bölünmeyi ortadan kaldırmak için önemli bir ilk adımdır.</a:t>
            </a:r>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r>
              <a:rPr lang="tr-TR" sz="3100" dirty="0" err="1" smtClean="0"/>
              <a:t>Medusa</a:t>
            </a:r>
            <a:r>
              <a:rPr lang="tr-TR" sz="3100" dirty="0" smtClean="0"/>
              <a:t> Miti…</a:t>
            </a:r>
          </a:p>
          <a:p>
            <a:r>
              <a:rPr lang="tr-TR" sz="3100" dirty="0" smtClean="0"/>
              <a:t>Travmanın hakkından gelmek için gereken çözüm onunla doğrudan karşı karşıya kalmakta değil, içgüdüsel tepkilerimize akseden yansıması üzerinde çalışmaktadır. </a:t>
            </a:r>
          </a:p>
          <a:p>
            <a:r>
              <a:rPr lang="tr-TR" sz="3100" dirty="0" smtClean="0"/>
              <a:t>Travma insanı o kadar çok kilitler ki, </a:t>
            </a:r>
            <a:r>
              <a:rPr lang="tr-TR" sz="3100" dirty="0" err="1" smtClean="0"/>
              <a:t>travmatize</a:t>
            </a:r>
            <a:r>
              <a:rPr lang="tr-TR" sz="3100" dirty="0" smtClean="0"/>
              <a:t> olmuş kişiler takıntılı bir şekilde travmaya odaklanmaktan kendilerini alamazlar. </a:t>
            </a:r>
          </a:p>
          <a:p>
            <a:r>
              <a:rPr lang="tr-TR" sz="3100" dirty="0" smtClean="0"/>
              <a:t>Bedensel duyumsamalarımız travmayı nerede yaşadığımızı yansıtan ve bizi içgüdüsel kaynaklarımıza götürmek üzere hizmet veren birer rehber olabilirler. </a:t>
            </a:r>
          </a:p>
          <a:p>
            <a:r>
              <a:rPr lang="tr-TR" sz="3100" dirty="0" smtClean="0"/>
              <a:t>Bu kaynaklar bize yırtıcı hayvanlardan ve diğer saldırgan düşmanlardan korunma gücü veriyor.</a:t>
            </a:r>
          </a:p>
          <a:p>
            <a:r>
              <a:rPr lang="tr-TR" sz="3100" dirty="0" smtClean="0"/>
              <a:t>"duyusal algılar" ya da diğer bir deyişle içsel bedensel duyumsamalar, travmanın yansımalarını ya da semptomlarını bulabilmemiz için birer çıkış kapısı olarak görev yaparlar. </a:t>
            </a:r>
          </a:p>
          <a:p>
            <a:r>
              <a:rPr lang="tr-TR" sz="3100" dirty="0" smtClean="0"/>
              <a:t>Dikkatimizi travmaya doğrudan hücum etmeye değil de bu bedensel algılara yönlendirdiğimizde dizginlenip sınırlandırılmış olabilen enerjilerin bağlarını çözer onları serbest bırakabiliriz.</a:t>
            </a:r>
          </a:p>
          <a:p>
            <a:endParaRPr lang="tr-TR" dirty="0"/>
          </a:p>
        </p:txBody>
      </p:sp>
      <p:sp>
        <p:nvSpPr>
          <p:cNvPr id="2" name="Unvan 1"/>
          <p:cNvSpPr>
            <a:spLocks noGrp="1"/>
          </p:cNvSpPr>
          <p:nvPr>
            <p:ph type="title"/>
          </p:nvPr>
        </p:nvSpPr>
        <p:spPr/>
        <p:txBody>
          <a:bodyPr/>
          <a:lstStyle/>
          <a:p>
            <a:r>
              <a:rPr lang="tr-TR" dirty="0" smtClean="0"/>
              <a:t>Duyusal Algı-İçsel Bedensel Duyum</a:t>
            </a:r>
            <a:endParaRPr lang="tr-TR" dirty="0"/>
          </a:p>
        </p:txBody>
      </p:sp>
    </p:spTree>
    <p:extLst>
      <p:ext uri="{BB962C8B-B14F-4D97-AF65-F5344CB8AC3E}">
        <p14:creationId xmlns="" xmlns:p14="http://schemas.microsoft.com/office/powerpoint/2010/main" val="382901594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271463"/>
            <a:ext cx="10972800" cy="5735829"/>
          </a:xfrm>
        </p:spPr>
        <p:txBody>
          <a:bodyPr>
            <a:normAutofit lnSpcReduction="10000"/>
          </a:bodyPr>
          <a:lstStyle/>
          <a:p>
            <a:r>
              <a:rPr lang="tr-TR" dirty="0" smtClean="0"/>
              <a:t>"Duyusal algı" terimini kitabı "</a:t>
            </a:r>
            <a:r>
              <a:rPr lang="tr-TR" dirty="0" err="1" smtClean="0"/>
              <a:t>Focusing"de</a:t>
            </a:r>
            <a:r>
              <a:rPr lang="tr-TR" dirty="0" smtClean="0"/>
              <a:t> (Odaklanma) ortaya koyan </a:t>
            </a:r>
            <a:r>
              <a:rPr lang="tr-TR" dirty="0" err="1" smtClean="0"/>
              <a:t>Eugene</a:t>
            </a:r>
            <a:r>
              <a:rPr lang="tr-TR" dirty="0" smtClean="0"/>
              <a:t> </a:t>
            </a:r>
            <a:r>
              <a:rPr lang="tr-TR" dirty="0" err="1" smtClean="0"/>
              <a:t>Gendlin’e</a:t>
            </a:r>
            <a:r>
              <a:rPr lang="tr-TR" dirty="0" smtClean="0"/>
              <a:t> göre:</a:t>
            </a:r>
          </a:p>
          <a:p>
            <a:r>
              <a:rPr lang="tr-TR" dirty="0" smtClean="0"/>
              <a:t>"Duyusal algı" zihinsel değil, fiziksel bir deneyimdir. </a:t>
            </a:r>
          </a:p>
          <a:p>
            <a:r>
              <a:rPr lang="tr-TR" dirty="0" smtClean="0"/>
              <a:t>Fiziksel Bir durum, kişi ya da olayla ilgili bedensel bir </a:t>
            </a:r>
            <a:r>
              <a:rPr lang="tr-TR" dirty="0" err="1" smtClean="0"/>
              <a:t>farkındalık</a:t>
            </a:r>
            <a:r>
              <a:rPr lang="tr-TR" dirty="0" smtClean="0"/>
              <a:t>. </a:t>
            </a:r>
          </a:p>
          <a:p>
            <a:r>
              <a:rPr lang="tr-TR" dirty="0" smtClean="0"/>
              <a:t>Hissettiğiniz her şeyi kapsayan ve herhangi bir konunun herhangi bir dönemini bilip kuşatan ve bunu size ayrıntılarıyla ileten içsel bir </a:t>
            </a:r>
            <a:r>
              <a:rPr lang="tr-TR" dirty="0" err="1" smtClean="0"/>
              <a:t>auradır</a:t>
            </a:r>
            <a:r>
              <a:rPr lang="tr-TR" dirty="0" smtClean="0"/>
              <a:t>.</a:t>
            </a:r>
          </a:p>
          <a:p>
            <a:r>
              <a:rPr lang="tr-TR" dirty="0" smtClean="0"/>
              <a:t>duyusal algı, dağınık bilginin büyük bir kısmını birleştirerek anlam kazanmasını sağlar. </a:t>
            </a:r>
          </a:p>
          <a:p>
            <a:r>
              <a:rPr lang="tr-TR" dirty="0" smtClean="0"/>
              <a:t>Örneğin televizyonda güzel bir görüntü gördüğümüzde, görmekte olduğumuz şey piksel denilen dijital noktalar dizisidir. Bağımsız elemanlara (piksellere) odaklanmamız halinde ise göreceğimiz şey o güzel görüntü değil noktalar olurdu. </a:t>
            </a:r>
          </a:p>
          <a:p>
            <a:r>
              <a:rPr lang="tr-TR" dirty="0" smtClean="0"/>
              <a:t>.</a:t>
            </a:r>
            <a:endParaRPr lang="tr-TR" dirty="0" smtClean="0"/>
          </a:p>
          <a:p>
            <a:endParaRPr lang="tr-T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542925"/>
            <a:ext cx="10972800" cy="5464367"/>
          </a:xfrm>
        </p:spPr>
        <p:txBody>
          <a:bodyPr>
            <a:normAutofit fontScale="92500" lnSpcReduction="10000"/>
          </a:bodyPr>
          <a:lstStyle/>
          <a:p>
            <a:r>
              <a:rPr lang="tr-TR" dirty="0" smtClean="0"/>
              <a:t>Aynı şekilde sevdiğiniz bir müziği dinlerken, notalara değil, işitsel deneyimin bütününe odaklanırsınız. Dinlediğiniz şey, yaşamakta olduğunuz deneyim notaların toplamından çok daha fazladır.</a:t>
            </a:r>
          </a:p>
          <a:p>
            <a:r>
              <a:rPr lang="tr-TR" dirty="0" smtClean="0"/>
              <a:t>Duyusal algının, üzerinden duyusal bütünlüğümüzü </a:t>
            </a:r>
            <a:r>
              <a:rPr lang="tr-TR" dirty="0" err="1" smtClean="0"/>
              <a:t>deneyimlemekte</a:t>
            </a:r>
            <a:r>
              <a:rPr lang="tr-TR" dirty="0" smtClean="0"/>
              <a:t> olduğumuz bir aracı olduğu söylenebilir. </a:t>
            </a:r>
          </a:p>
          <a:p>
            <a:r>
              <a:rPr lang="tr-TR" dirty="0" smtClean="0"/>
              <a:t>Travmayı iyileştirme sürecinde kişisel duyumlara (televizyon pikselleri ya da melodiler gibi) odaklanıyoruz. Hem yakından hem de belli bir mesafeden bakıldığında, bu duyular aynı anda hem ileriye hem de geriye doğru </a:t>
            </a:r>
            <a:r>
              <a:rPr lang="tr-TR" dirty="0" err="1" smtClean="0"/>
              <a:t>deneyimlenen</a:t>
            </a:r>
            <a:r>
              <a:rPr lang="tr-TR" dirty="0" smtClean="0"/>
              <a:t> bir </a:t>
            </a:r>
            <a:r>
              <a:rPr lang="tr-TR" dirty="0" err="1" smtClean="0"/>
              <a:t>gestalt</a:t>
            </a:r>
            <a:r>
              <a:rPr lang="tr-TR" dirty="0" smtClean="0"/>
              <a:t> (bütün) oluşturur ya da deneyimi bütünleştirirler.</a:t>
            </a:r>
          </a:p>
          <a:p>
            <a:r>
              <a:rPr lang="tr-TR" dirty="0" smtClean="0"/>
              <a:t>Her olay kendi </a:t>
            </a:r>
            <a:r>
              <a:rPr lang="tr-TR" dirty="0" err="1" smtClean="0"/>
              <a:t>dualitesi</a:t>
            </a:r>
            <a:r>
              <a:rPr lang="tr-TR" dirty="0" smtClean="0"/>
              <a:t> içinde hem bağımsız parçaların toplamı hem de birleşik bir bütün olarak </a:t>
            </a:r>
            <a:r>
              <a:rPr lang="tr-TR" dirty="0" err="1" smtClean="0"/>
              <a:t>deneyimlenebilir</a:t>
            </a:r>
            <a:r>
              <a:rPr lang="tr-TR" dirty="0" smtClean="0"/>
              <a:t>. Duyusal algı aracılığıyla bütünlük içinde algılananlar travmanın nasıl ortadan kaldırılacağına dair bazı bilgileri açığa çıkarabilirler. İçgüdüleri travmayı iyileştirmek üzere faaliyete geçirmek için duyusal algı aracılığıyla ulaşabildiğimiz travma belirtilerini tanımlayıp kullanabilmeliyiz</a:t>
            </a:r>
            <a:endParaRPr lang="tr-T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Bu satırları okurken bulunduğunuz yerde olabilecek en rahat pozisyona geçin.</a:t>
            </a:r>
          </a:p>
          <a:p>
            <a:r>
              <a:rPr lang="tr-TR" dirty="0" smtClean="0"/>
              <a:t>Bedeninizin şu an sizi taşımakta olan yüzeyle temasını hissedin.</a:t>
            </a:r>
          </a:p>
          <a:p>
            <a:r>
              <a:rPr lang="tr-TR" dirty="0" smtClean="0"/>
              <a:t>Teninizi hissedin ve giysilerinizin teninizle nasıl temas ettiklerini fark edin.</a:t>
            </a:r>
          </a:p>
          <a:p>
            <a:r>
              <a:rPr lang="tr-TR" dirty="0" smtClean="0"/>
              <a:t>Teninizin altını hissedin - ne tür hisler var orada?</a:t>
            </a:r>
          </a:p>
          <a:p>
            <a:r>
              <a:rPr lang="tr-TR" dirty="0" smtClean="0"/>
              <a:t>Şimdi yavaşça bu hisleri hatırlayarak düşünün: kendinizi rahat hissettiğinizi nasıl anlıyorsunuz? </a:t>
            </a:r>
          </a:p>
          <a:p>
            <a:r>
              <a:rPr lang="tr-TR" dirty="0" smtClean="0"/>
              <a:t>Hangi fiziksel hisler bu genel rahatlık duygusuna katkıda bulunmakta? </a:t>
            </a:r>
          </a:p>
          <a:p>
            <a:r>
              <a:rPr lang="tr-TR" dirty="0" smtClean="0"/>
              <a:t>Bu hislerin daha çok farkına varmak sizi daha fazla mı rahatlatıyor yoksa daha az rahat mı hissediyorsunuz? </a:t>
            </a:r>
          </a:p>
          <a:p>
            <a:r>
              <a:rPr lang="tr-TR" dirty="0" smtClean="0"/>
              <a:t>Zaman geçtikçe değişen bir şey oldu mu?</a:t>
            </a:r>
          </a:p>
          <a:p>
            <a:r>
              <a:rPr lang="tr-TR" dirty="0" smtClean="0"/>
              <a:t>Bir süre böyle oturun ve rahat hissetmeye dair duyusal algının keyfini çıkarın.</a:t>
            </a:r>
          </a:p>
          <a:p>
            <a:endParaRPr lang="tr-TR" dirty="0"/>
          </a:p>
        </p:txBody>
      </p:sp>
      <p:sp>
        <p:nvSpPr>
          <p:cNvPr id="2" name="1 Başlık"/>
          <p:cNvSpPr>
            <a:spLocks noGrp="1"/>
          </p:cNvSpPr>
          <p:nvPr>
            <p:ph type="title"/>
          </p:nvPr>
        </p:nvSpPr>
        <p:spPr/>
        <p:txBody>
          <a:bodyPr/>
          <a:lstStyle/>
          <a:p>
            <a:r>
              <a:rPr lang="tr-TR" dirty="0" smtClean="0"/>
              <a:t>Egzersiz-2: Duyusal Algı</a:t>
            </a:r>
            <a:endParaRPr lang="tr-T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514350"/>
            <a:ext cx="10515600" cy="5676901"/>
          </a:xfrm>
        </p:spPr>
        <p:txBody>
          <a:bodyPr>
            <a:normAutofit fontScale="92500" lnSpcReduction="10000"/>
          </a:bodyPr>
          <a:lstStyle/>
          <a:p>
            <a:r>
              <a:rPr lang="tr-TR" dirty="0" smtClean="0"/>
              <a:t>Duyusal algı deneyiminizi oluşturan bilginin büyük bir kısmını bir araya getirir. </a:t>
            </a:r>
          </a:p>
          <a:p>
            <a:r>
              <a:rPr lang="tr-TR" dirty="0" smtClean="0"/>
              <a:t>Bilinçli olarak farkına varmasanız bile, duyusal algı size içinde bulunduğunuz anda nerede olduğunuzu, ne hissettiğinizi söyler. </a:t>
            </a:r>
          </a:p>
          <a:p>
            <a:r>
              <a:rPr lang="tr-TR" dirty="0" smtClean="0"/>
              <a:t>Meydana gelmekte olanı parçaların bakış açısından yorumlamak yerine organizmaya dair deneyimin tamamını yeniden ortaya koyar. </a:t>
            </a:r>
          </a:p>
          <a:p>
            <a:r>
              <a:rPr lang="tr-TR" dirty="0" smtClean="0"/>
              <a:t>Ortam duyusal algımız aracılığıyla tanımlanıp yorumlandığında, içinde bulunduğumuz ortama karışırız. </a:t>
            </a:r>
          </a:p>
          <a:p>
            <a:r>
              <a:rPr lang="tr-TR" dirty="0" smtClean="0"/>
              <a:t>Bu inanılmaz algı, hem içsel, hem de dışsal ortamımızın içeriğini ve iklimini kapsar. </a:t>
            </a:r>
          </a:p>
          <a:p>
            <a:r>
              <a:rPr lang="tr-TR" dirty="0" smtClean="0"/>
              <a:t>Görme, işitme, koku ve tat alma, dokunma gibi fiziksel (dışsal) duyular, duyusal algının yapısını meydana getirmeye katkıda bulunan bilginin yalnızca bir kısmını oluştururlar. </a:t>
            </a:r>
          </a:p>
          <a:p>
            <a:r>
              <a:rPr lang="tr-TR" dirty="0" smtClean="0"/>
              <a:t>Önemli bir bilgi de bedenimizin içsel </a:t>
            </a:r>
            <a:r>
              <a:rPr lang="tr-TR" dirty="0" err="1" smtClean="0"/>
              <a:t>farkındalığından</a:t>
            </a:r>
            <a:r>
              <a:rPr lang="tr-TR" dirty="0" smtClean="0"/>
              <a:t> gelir (bedenimizin aldığı pozisyonlar, duruşlarımız, bedensel gerginliklerimiz, yaptığımız hareketler, bedenimizin ısısı, v.s).</a:t>
            </a:r>
          </a:p>
          <a:p>
            <a:endParaRPr lang="tr-T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09600" y="685801"/>
            <a:ext cx="10972800" cy="5321492"/>
          </a:xfrm>
        </p:spPr>
        <p:txBody>
          <a:bodyPr>
            <a:normAutofit fontScale="85000" lnSpcReduction="20000"/>
          </a:bodyPr>
          <a:lstStyle/>
          <a:p>
            <a:r>
              <a:rPr lang="tr-TR" dirty="0" smtClean="0"/>
              <a:t>Duygular duyusal algıya katkıda bulunurlar ama oynadıkları rol birçok insanın sandığından daha az önemlidir. </a:t>
            </a:r>
          </a:p>
          <a:p>
            <a:r>
              <a:rPr lang="tr-TR" dirty="0" smtClean="0"/>
              <a:t>Üzüntü, öfke, korku, nefret ve sevinç gibi “kategorik” duygular yoğun ve doğrudan olurlar. Bu tür hislerin çeşitlilikleri sınırlıdır ve kolayca fark edilip adlandırılırlar. </a:t>
            </a:r>
          </a:p>
          <a:p>
            <a:r>
              <a:rPr lang="tr-TR" dirty="0" smtClean="0"/>
              <a:t>Duyusal algının durumu ise daha farklıdır.</a:t>
            </a:r>
          </a:p>
          <a:p>
            <a:r>
              <a:rPr lang="tr-TR" dirty="0" smtClean="0"/>
              <a:t>Duyusal algı sürekli değişmekte olan karmaşık bir nüans yelpazesini içerir. </a:t>
            </a:r>
          </a:p>
          <a:p>
            <a:r>
              <a:rPr lang="tr-TR" dirty="0" err="1" smtClean="0"/>
              <a:t>Deneyimlediğimiz</a:t>
            </a:r>
            <a:r>
              <a:rPr lang="tr-TR" dirty="0" smtClean="0"/>
              <a:t> hisler sözlerle anlatılamayacak kadar örtük, karmaşık ve muğlaktır. </a:t>
            </a:r>
          </a:p>
          <a:p>
            <a:r>
              <a:rPr lang="tr-TR" dirty="0" smtClean="0"/>
              <a:t>Bir günü duygusuz yaşayabileceğinizi düşünebilirsiniz ama duyusal algılardan bağımsız yaşamak imkansızdır. </a:t>
            </a:r>
          </a:p>
          <a:p>
            <a:r>
              <a:rPr lang="tr-TR" dirty="0" smtClean="0"/>
              <a:t>Duyusal algı olmadan yaşamak canlı olma deneyiminin en temel özelliğini ihlal etmek demektir.</a:t>
            </a:r>
          </a:p>
          <a:p>
            <a:r>
              <a:rPr lang="tr-TR" dirty="0" smtClean="0"/>
              <a:t>Duyusal algı bazen belirsiz, genellikle karmaşık ve her zaman değişkendir. Sürekli olarak hareket eder, değişir ve dönüşür. </a:t>
            </a:r>
          </a:p>
          <a:p>
            <a:r>
              <a:rPr lang="tr-TR" dirty="0" smtClean="0"/>
              <a:t>Duyusal algı insan olmaya dair varlığımız için o kadar tamamlayıcı bir olgudur ki, onunla varlığını bile fark etmeyecek kadar bütünleşiriz; ta ki kendisiyle özellikle bilinçli bir şekilde ilgilenecek noktaya gelinceye kadar.</a:t>
            </a:r>
          </a:p>
          <a:p>
            <a:endParaRPr lang="tr-T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r>
              <a:rPr lang="tr-TR" dirty="0" smtClean="0"/>
              <a:t>Sayacağım ifadeleri okurken, bunları hissetmenin sözlü anlatımdan çok daha fazla şey hissettirebildiklerini ayrımsayarak söylemek istediğimi daha iyi anlayacaksınız: </a:t>
            </a:r>
          </a:p>
          <a:p>
            <a:r>
              <a:rPr lang="tr-TR" dirty="0" smtClean="0"/>
              <a:t>örneğin; Alp dağlarının pırıl pırıl parlayan ışığa bulanmış zirvelerini seyretmek, </a:t>
            </a:r>
          </a:p>
          <a:p>
            <a:r>
              <a:rPr lang="tr-TR" dirty="0" smtClean="0"/>
              <a:t>yumuşak beyaz bulutlarla dolu masmavi bir yaz göğüne bakmak; </a:t>
            </a:r>
          </a:p>
          <a:p>
            <a:r>
              <a:rPr lang="tr-TR" dirty="0" smtClean="0"/>
              <a:t>maça giderken formanıza hardal dökülmesi, </a:t>
            </a:r>
          </a:p>
          <a:p>
            <a:r>
              <a:rPr lang="tr-TR" dirty="0" smtClean="0"/>
              <a:t>sörfünüzün kayalıklara çarpıp kırıldığında okyanus dalgalarını üzerinizde hissetmenin</a:t>
            </a:r>
          </a:p>
          <a:p>
            <a:r>
              <a:rPr lang="tr-TR" dirty="0" smtClean="0"/>
              <a:t>yarattığı duygu, </a:t>
            </a:r>
          </a:p>
          <a:p>
            <a:r>
              <a:rPr lang="tr-TR" dirty="0" smtClean="0"/>
              <a:t>sabahın erken saatlerinde çiğ damlalarıyla </a:t>
            </a:r>
            <a:r>
              <a:rPr lang="tr-TR" dirty="0" err="1" smtClean="0"/>
              <a:t>jslanmış</a:t>
            </a:r>
            <a:r>
              <a:rPr lang="tr-TR" dirty="0" smtClean="0"/>
              <a:t> bir gülün açılmakta olan yapraklarına ya da çimlere dokunmak; </a:t>
            </a:r>
          </a:p>
          <a:p>
            <a:r>
              <a:rPr lang="tr-TR" dirty="0" err="1" smtClean="0"/>
              <a:t>Brahms</a:t>
            </a:r>
            <a:r>
              <a:rPr lang="tr-TR" dirty="0" smtClean="0"/>
              <a:t> konçertolarından birini dinlemek, </a:t>
            </a:r>
          </a:p>
          <a:p>
            <a:r>
              <a:rPr lang="tr-TR" dirty="0" smtClean="0"/>
              <a:t>yepyeni giysiler içindeki çocukların etnik halk şarkıları söyleyişlerini izlemek, </a:t>
            </a:r>
          </a:p>
          <a:p>
            <a:r>
              <a:rPr lang="tr-TR" dirty="0" smtClean="0"/>
              <a:t>bir köy yolunda tek başına yürümek ya da bir arkadaşınızla keyifli vakit geçirmek.</a:t>
            </a:r>
            <a:endParaRPr lang="tr-TR" dirty="0"/>
          </a:p>
        </p:txBody>
      </p:sp>
      <p:sp>
        <p:nvSpPr>
          <p:cNvPr id="2" name="1 Başlık"/>
          <p:cNvSpPr>
            <a:spLocks noGrp="1"/>
          </p:cNvSpPr>
          <p:nvPr>
            <p:ph type="title"/>
          </p:nvPr>
        </p:nvSpPr>
        <p:spPr/>
        <p:txBody>
          <a:bodyPr/>
          <a:lstStyle/>
          <a:p>
            <a:r>
              <a:rPr lang="tr-TR" dirty="0" smtClean="0"/>
              <a:t>Duyusal Algı Örnekleri</a:t>
            </a:r>
            <a:endParaRPr lang="tr-T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r>
              <a:rPr lang="tr-TR" sz="2900" dirty="0" smtClean="0"/>
              <a:t>Bu egzersizi uygulamak için içinde birçok fotoğraf bulunan bir kitap ya da dergiye ihtiyacınız olacak. </a:t>
            </a:r>
          </a:p>
          <a:p>
            <a:r>
              <a:rPr lang="tr-TR" sz="2900" dirty="0" smtClean="0"/>
              <a:t>Kitabı açmadan önce, kollarınızı ve bacaklarınızı hissedin ve sizi destekleyen yüzeyle temas ettikleri yerdeki algılarınızı fark edin. </a:t>
            </a:r>
          </a:p>
          <a:p>
            <a:r>
              <a:rPr lang="tr-TR" sz="2900" dirty="0" smtClean="0"/>
              <a:t>Sonra, giysileriniz, ayakkabılarınız ya da saçınızdan kaynaklanabilecek fiziksel algıları da bunlara ekleyin. </a:t>
            </a:r>
          </a:p>
          <a:p>
            <a:r>
              <a:rPr lang="tr-TR" sz="2900" dirty="0" smtClean="0"/>
              <a:t>En son da, sıkışıklık, genişlik, ısı, ürperme, titreme, açlık, susuzluk, uykusuzluk ve benzeri diğer algıları bunlara katın. </a:t>
            </a:r>
          </a:p>
          <a:p>
            <a:r>
              <a:rPr lang="tr-TR" sz="2900" dirty="0" smtClean="0"/>
              <a:t>Egzersiz boyunca </a:t>
            </a:r>
            <a:r>
              <a:rPr lang="tr-TR" sz="2900" dirty="0" err="1" smtClean="0"/>
              <a:t>farkındalığınızı</a:t>
            </a:r>
            <a:r>
              <a:rPr lang="tr-TR" sz="2900" dirty="0" smtClean="0"/>
              <a:t> tamamıyla bedeninize ve nefesinize odaklamak için sürekli duyusal algıya geri dönün.</a:t>
            </a:r>
          </a:p>
          <a:p>
            <a:r>
              <a:rPr lang="tr-TR" sz="2900" dirty="0" smtClean="0"/>
              <a:t> </a:t>
            </a:r>
          </a:p>
          <a:p>
            <a:r>
              <a:rPr lang="tr-TR" sz="2900" dirty="0" smtClean="0"/>
              <a:t>İlk fotoğrafa  bakın ve ona nasıl bir tepki verdiğinize dikkat edin. </a:t>
            </a:r>
          </a:p>
          <a:p>
            <a:r>
              <a:rPr lang="tr-TR" sz="2900" dirty="0" smtClean="0"/>
              <a:t>Beğendiniz mi, nötr müsünüz yoksa hoşlanmadınız mı? Güzel, sakinleştirici, garip, gizemli, can sıkıcı, keyif verici, üzücü mü ya da nasıl? Cevabınız her neyse, farkına varın. </a:t>
            </a:r>
          </a:p>
          <a:p>
            <a:r>
              <a:rPr lang="tr-TR" sz="2900" dirty="0" smtClean="0"/>
              <a:t>Cevabınız birçok bölümden oluşuyorsa, bu bölümlerin neler olduğunu da fark edin. Bu normal. Genellikle herhangi bir şeye tek bir tepki vermeyiz.	■</a:t>
            </a:r>
          </a:p>
          <a:p>
            <a:endParaRPr lang="tr-TR" dirty="0"/>
          </a:p>
        </p:txBody>
      </p:sp>
      <p:sp>
        <p:nvSpPr>
          <p:cNvPr id="2" name="1 Başlık"/>
          <p:cNvSpPr>
            <a:spLocks noGrp="1"/>
          </p:cNvSpPr>
          <p:nvPr>
            <p:ph type="title"/>
          </p:nvPr>
        </p:nvSpPr>
        <p:spPr/>
        <p:txBody>
          <a:bodyPr/>
          <a:lstStyle/>
          <a:p>
            <a:r>
              <a:rPr lang="tr-TR" dirty="0" smtClean="0"/>
              <a:t>Egzersiz-3: Duyusal Algı</a:t>
            </a:r>
            <a:endParaRPr lang="tr-T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271463"/>
            <a:ext cx="10972800" cy="5735829"/>
          </a:xfrm>
        </p:spPr>
        <p:txBody>
          <a:bodyPr>
            <a:normAutofit fontScale="85000" lnSpcReduction="10000"/>
          </a:bodyPr>
          <a:lstStyle/>
          <a:p>
            <a:r>
              <a:rPr lang="tr-TR" dirty="0" smtClean="0"/>
              <a:t>Şimdi kendinize şöyle sorun: </a:t>
            </a:r>
          </a:p>
          <a:p>
            <a:r>
              <a:rPr lang="tr-TR" dirty="0" smtClean="0"/>
              <a:t>Bu verdiğim tepkinin bu resme dair olduğunu nerden biliyorum? Resme bakarken </a:t>
            </a:r>
          </a:p>
          <a:p>
            <a:r>
              <a:rPr lang="tr-TR" dirty="0" smtClean="0"/>
              <a:t>hissettiğiniz bedensel algıları da tanımlamaya çalışın. Bazıları hafif bazıları daha yoğun olabilir. Her nasıllarsa sadece onları fark edin. </a:t>
            </a:r>
          </a:p>
          <a:p>
            <a:r>
              <a:rPr lang="tr-TR" dirty="0" smtClean="0"/>
              <a:t>“Enerji” aniden durdu mu, yoksa harekete devam mı ediyor? </a:t>
            </a:r>
          </a:p>
          <a:p>
            <a:r>
              <a:rPr lang="tr-TR" dirty="0" smtClean="0"/>
              <a:t>Enerjinin hareket etmekte olduğunu hissediyorsanız, nasıl hareket ediyor; yavaş mı, hızlı mı? </a:t>
            </a:r>
          </a:p>
          <a:p>
            <a:r>
              <a:rPr lang="tr-TR" dirty="0" smtClean="0"/>
              <a:t>Hangi yöne doğru? </a:t>
            </a:r>
          </a:p>
          <a:p>
            <a:r>
              <a:rPr lang="tr-TR" dirty="0" smtClean="0"/>
              <a:t>Bu hissin bir ritmi var mı? </a:t>
            </a:r>
          </a:p>
          <a:p>
            <a:r>
              <a:rPr lang="tr-TR" dirty="0" smtClean="0"/>
              <a:t>Bedeninizin herhangi bir bölümünde yerleşik mi? </a:t>
            </a:r>
          </a:p>
          <a:p>
            <a:r>
              <a:rPr lang="tr-TR" dirty="0" smtClean="0"/>
              <a:t>Gergin, gevşek, rahat, kolay, karıncalandıran, ağır, hafif, serin, yoğun, ılık, canlandırıcı ya da herhangi başka türlü bir his mi? </a:t>
            </a:r>
          </a:p>
          <a:p>
            <a:r>
              <a:rPr lang="tr-TR" dirty="0" smtClean="0"/>
              <a:t>Dikkatinizi nefesinize ve kalp atışlarınıza verin. Cildinizin ve bedeninizin tamamının size neler hissettirdiğini fark edin. </a:t>
            </a:r>
          </a:p>
          <a:p>
            <a:r>
              <a:rPr lang="tr-TR" dirty="0" smtClean="0"/>
              <a:t>Birkaç dakikalığına söz konusu algılarla baş başa kalın ve değişip değişmediklerine bakın. </a:t>
            </a:r>
          </a:p>
          <a:p>
            <a:r>
              <a:rPr lang="tr-TR" dirty="0" smtClean="0"/>
              <a:t>Aynı kalabilir, kaybolabilir, kuvvetlenip zayıflayabilir ya da başka bir şeye dönüşebilirler.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Gür otlarla kaplı vadide bir antilop sürüsü huzur içinde otlamaktadır. </a:t>
            </a:r>
            <a:endParaRPr lang="tr-TR" dirty="0" smtClean="0"/>
          </a:p>
          <a:p>
            <a:r>
              <a:rPr lang="tr-TR" dirty="0" smtClean="0"/>
              <a:t>Birden </a:t>
            </a:r>
            <a:r>
              <a:rPr lang="tr-TR" dirty="0"/>
              <a:t>rüzgarın yönü değişir ve rüzgarla birlikte yeni ama tanıdık bir koku da kendini hissettirmeye başlar. </a:t>
            </a:r>
            <a:endParaRPr lang="tr-TR" dirty="0" smtClean="0"/>
          </a:p>
          <a:p>
            <a:r>
              <a:rPr lang="tr-TR" dirty="0" smtClean="0"/>
              <a:t>Antiloplar </a:t>
            </a:r>
            <a:r>
              <a:rPr lang="tr-TR" dirty="0"/>
              <a:t>havadaki tehlikeyi sezer ve gerilirler; artık tüyler ürpertici bir gerginlik içinde tetikte beklemeye başlamışlardır. </a:t>
            </a:r>
            <a:endParaRPr lang="tr-TR" dirty="0" smtClean="0"/>
          </a:p>
          <a:p>
            <a:r>
              <a:rPr lang="tr-TR" dirty="0" smtClean="0"/>
              <a:t>Havayı </a:t>
            </a:r>
            <a:r>
              <a:rPr lang="tr-TR" dirty="0"/>
              <a:t>koklar, etrafa bakar ve birkaç dakika sessizliği dinlerler ama ortalıkta bir tehdit yoktur ve hayvanlar huzur içinde otlamaya geri döner ama temkinli olmaya devam ederler.</a:t>
            </a:r>
          </a:p>
          <a:p>
            <a:endParaRPr lang="tr-TR" dirty="0"/>
          </a:p>
        </p:txBody>
      </p:sp>
      <p:sp>
        <p:nvSpPr>
          <p:cNvPr id="2" name="Unvan 1"/>
          <p:cNvSpPr>
            <a:spLocks noGrp="1"/>
          </p:cNvSpPr>
          <p:nvPr>
            <p:ph type="title"/>
          </p:nvPr>
        </p:nvSpPr>
        <p:spPr/>
        <p:txBody>
          <a:bodyPr/>
          <a:lstStyle/>
          <a:p>
            <a:r>
              <a:rPr lang="tr-TR" dirty="0" smtClean="0"/>
              <a:t>Antilop Ve Pars</a:t>
            </a:r>
            <a:endParaRPr lang="tr-TR" dirty="0"/>
          </a:p>
        </p:txBody>
      </p:sp>
    </p:spTree>
    <p:extLst>
      <p:ext uri="{BB962C8B-B14F-4D97-AF65-F5344CB8AC3E}">
        <p14:creationId xmlns="" xmlns:p14="http://schemas.microsoft.com/office/powerpoint/2010/main" val="365719396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585789"/>
            <a:ext cx="10972800" cy="5421504"/>
          </a:xfrm>
        </p:spPr>
        <p:txBody>
          <a:bodyPr>
            <a:normAutofit/>
          </a:bodyPr>
          <a:lstStyle/>
          <a:p>
            <a:r>
              <a:rPr lang="tr-TR" dirty="0" smtClean="0"/>
              <a:t>Duygular, güçlü, zorlayıcı, dramatik ve şaşırtıcı olabildikleri için duyusal algıyla çalışmamızı özellikle zorlaştırabiliyorlar. </a:t>
            </a:r>
          </a:p>
          <a:p>
            <a:r>
              <a:rPr lang="tr-TR" dirty="0" smtClean="0"/>
              <a:t>Birçok insan duyguların duyulardan çok daha ilginç olduklarını düşünür. </a:t>
            </a:r>
          </a:p>
          <a:p>
            <a:r>
              <a:rPr lang="tr-TR" dirty="0" smtClean="0"/>
              <a:t>Ancak, duyusal algıyı kullanmayı öğrenmek istiyorsanız ve bunu özellikle de travmayı çözmek için kullanmak istiyorsanız, duygusal reaksiyonlarınızı vurgulamakta olan duyuların fizyolojik göstergelerini ayırt etme yollarını da öğrenmelisiniz. </a:t>
            </a:r>
          </a:p>
          <a:p>
            <a:r>
              <a:rPr lang="tr-TR" dirty="0" smtClean="0"/>
              <a:t>Duyular semptomlardan, semptomlar ise sıkışıp kalmış enerjiden gelirler ve </a:t>
            </a:r>
          </a:p>
          <a:p>
            <a:r>
              <a:rPr lang="tr-TR" dirty="0" smtClean="0"/>
              <a:t>bizim süreç içinde üzerinde çalışmamız gereken şey o enerjidir. </a:t>
            </a:r>
          </a:p>
          <a:p>
            <a:r>
              <a:rPr lang="tr-TR" dirty="0" smtClean="0"/>
              <a:t>Bu uçsuz bucaksız enerji duyular ve duyusal algı aracılığıyla yavaş yavaş basınç kaybedebilir ve travmayı dönüştürme amacına yönelik kullanılabilir.</a:t>
            </a:r>
            <a:endParaRPr lang="tr-T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Doğa neredeyse bütün canlı yaratıklara tehlike tehdidine karşı birbirine çok benzer sinir sistemi tepkileri bahşetmiştir. </a:t>
            </a:r>
          </a:p>
          <a:p>
            <a:r>
              <a:rPr lang="tr-TR" dirty="0" smtClean="0"/>
              <a:t>Ancak tüm canlı türleri arasında uzun dönemli travma etkileri geliştiren yalnızca tek bir tür vardır: insan. </a:t>
            </a:r>
          </a:p>
          <a:p>
            <a:r>
              <a:rPr lang="tr-TR" dirty="0" smtClean="0"/>
              <a:t>Benzer etkileri diğer hayvanlarda görmemiz için onları evcilleştirmemiz ya da kontrollü laboratuar ortamlarında sürekli olarak strese maruz bırakmamız gerekiyor. </a:t>
            </a:r>
          </a:p>
          <a:p>
            <a:r>
              <a:rPr lang="tr-TR" dirty="0" smtClean="0"/>
              <a:t>Böylesi durumlarda hayvanlar akut veya kronik </a:t>
            </a:r>
            <a:r>
              <a:rPr lang="tr-TR" dirty="0" err="1" smtClean="0"/>
              <a:t>travmatik</a:t>
            </a:r>
            <a:r>
              <a:rPr lang="tr-TR" dirty="0" smtClean="0"/>
              <a:t> reaksiyonlar sergiliyorlar.</a:t>
            </a:r>
          </a:p>
          <a:p>
            <a:r>
              <a:rPr lang="tr-TR" dirty="0" smtClean="0"/>
              <a:t>Bu bilgi şu soruları açığa çıkarıyor:</a:t>
            </a:r>
          </a:p>
          <a:p>
            <a:endParaRPr lang="tr-TR" dirty="0"/>
          </a:p>
        </p:txBody>
      </p:sp>
      <p:sp>
        <p:nvSpPr>
          <p:cNvPr id="2" name="1 Başlık"/>
          <p:cNvSpPr>
            <a:spLocks noGrp="1"/>
          </p:cNvSpPr>
          <p:nvPr>
            <p:ph type="title"/>
          </p:nvPr>
        </p:nvSpPr>
        <p:spPr/>
        <p:txBody>
          <a:bodyPr>
            <a:normAutofit fontScale="90000"/>
          </a:bodyPr>
          <a:lstStyle/>
          <a:p>
            <a:r>
              <a:rPr lang="tr-TR" dirty="0" smtClean="0"/>
              <a:t>İnsanlar </a:t>
            </a:r>
            <a:r>
              <a:rPr lang="tr-TR" dirty="0" err="1" smtClean="0"/>
              <a:t>Travmatize</a:t>
            </a:r>
            <a:r>
              <a:rPr lang="tr-TR" dirty="0" smtClean="0"/>
              <a:t> Olurken Hayvanlar Neden </a:t>
            </a:r>
            <a:r>
              <a:rPr lang="tr-TR" dirty="0" err="1" smtClean="0"/>
              <a:t>Travmatize</a:t>
            </a:r>
            <a:r>
              <a:rPr lang="tr-TR" dirty="0" smtClean="0"/>
              <a:t> Olmuyor?</a:t>
            </a:r>
            <a:endParaRPr lang="tr-T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Tehdide karşı ortaya çıkan sinir sistemi tepkisi bu kadar iyi tasarlanmış ve tüm yaratıklarda bu kadar etkili ve pratik bir işlevsellik sergilemekteyken, insanoğlunun bu sistemin tüm avantajlarından yararlanmayı başaramamasının nedeni nedir?</a:t>
            </a:r>
          </a:p>
          <a:p>
            <a:r>
              <a:rPr lang="tr-TR" dirty="0" smtClean="0"/>
              <a:t>Acaba bu sisteme nasıl ulaşacağımızı mı bilmiyoruz?</a:t>
            </a:r>
          </a:p>
          <a:p>
            <a:r>
              <a:rPr lang="tr-TR" dirty="0" smtClean="0"/>
              <a:t>Sistemi hükümsüz bırakıyor olabilir miyiz?</a:t>
            </a:r>
          </a:p>
          <a:p>
            <a:r>
              <a:rPr lang="tr-TR" dirty="0" smtClean="0"/>
              <a:t>Neden insanlar bu kadar kolay </a:t>
            </a:r>
            <a:r>
              <a:rPr lang="tr-TR" dirty="0" err="1" smtClean="0"/>
              <a:t>travmatize</a:t>
            </a:r>
            <a:r>
              <a:rPr lang="tr-TR" dirty="0" smtClean="0"/>
              <a:t> oluyorlar?</a:t>
            </a:r>
          </a:p>
          <a:p>
            <a:r>
              <a:rPr lang="tr-TR" dirty="0" smtClean="0"/>
              <a:t>Hayvanlar bizim yapmadığımız neyi yapıyor?</a:t>
            </a:r>
          </a:p>
          <a:p>
            <a:r>
              <a:rPr lang="tr-TR" dirty="0" smtClean="0"/>
              <a:t>Hayvanlardan neyi, nasıl öğrenebiliriz?</a:t>
            </a:r>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a:t>Hayvanlar hayatlarını tehdit eden bir olayla karşı karşıya kaldıklarında, yaşadıkları ilk şoka verdikleri tepkiyi çabucak aşar ve toparlanırlar. </a:t>
            </a:r>
          </a:p>
          <a:p>
            <a:r>
              <a:rPr lang="tr-TR" dirty="0"/>
              <a:t>Hayvanların tepkilerinde zaman sınırı vardır, böylece tepkiler kronikleşmezler. </a:t>
            </a:r>
          </a:p>
          <a:p>
            <a:r>
              <a:rPr lang="tr-TR" dirty="0"/>
              <a:t>Bu davranışı gözlemlemek, travmanın başarıyla üstesinden gelmeye dair kendi içgüdüsel yeteneğimizi kavramamızı sağlayabilir. </a:t>
            </a:r>
          </a:p>
          <a:p>
            <a:r>
              <a:rPr lang="tr-TR" dirty="0"/>
              <a:t>Ayrıca içgüdülerimizi engellememek için ne yapmamız gerektiğini de daha iyi öğrenebiliriz</a:t>
            </a:r>
            <a:r>
              <a:rPr lang="tr-TR" dirty="0" smtClean="0"/>
              <a:t>.</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dirty="0" smtClean="0"/>
              <a:t>Duyusal algı deneyimi içimizdeki hayvanla yeniden bağlantı kurmak için gerekli zemini hazırlar. </a:t>
            </a:r>
          </a:p>
          <a:p>
            <a:r>
              <a:rPr lang="tr-TR" dirty="0" smtClean="0"/>
              <a:t>Bilmek, hissetmek ve duyumsamak dikkatimizi iyileşmenin başlayabileceği yere odaklar. </a:t>
            </a:r>
          </a:p>
          <a:p>
            <a:r>
              <a:rPr lang="tr-TR" dirty="0" smtClean="0"/>
              <a:t>Doğa bizi unutmadı, biz doğayı unuttuk. </a:t>
            </a:r>
          </a:p>
          <a:p>
            <a:r>
              <a:rPr lang="tr-TR" dirty="0" smtClean="0"/>
              <a:t>Travma geçirmiş bir insanın sinir sistemi hasar görmez, sadece daha sonra canlanmak üzere donar. </a:t>
            </a:r>
          </a:p>
          <a:p>
            <a:r>
              <a:rPr lang="tr-TR" dirty="0" smtClean="0"/>
              <a:t>Duyusal algı, travma meydana geldiğinde kesilen enerjinin yeniden başlatılmasının nazik ve tehditkar olmayan bir yoludur. </a:t>
            </a:r>
          </a:p>
          <a:p>
            <a:r>
              <a:rPr lang="tr-TR" dirty="0" smtClean="0"/>
              <a:t>Bu süreci tamamlamak travma sonrası reaksiyonların kronikleşmesini engeller.</a:t>
            </a:r>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Hayvanların beyinlerinin derinliklerine gömülü olan şey sürüngen beynidir. Orası içgüdülerin yuvasıdır. </a:t>
            </a:r>
          </a:p>
          <a:p>
            <a:r>
              <a:rPr lang="tr-TR" dirty="0"/>
              <a:t>İyileşme kaynaklarımıza bilinçli bir şekilde ulaşmanın tek yolu duyumsamaları ve duyusal algıyı kullanmaktır. </a:t>
            </a:r>
          </a:p>
          <a:p>
            <a:r>
              <a:rPr lang="tr-TR" dirty="0"/>
              <a:t>Duyumsama sürüngen beynin kullandığı dildir. </a:t>
            </a:r>
          </a:p>
          <a:p>
            <a:r>
              <a:rPr lang="tr-TR" dirty="0"/>
              <a:t>Sürüngen beyni insan dahil tüm hayvanlarda fizyolojik ve biyolojik temeldir.</a:t>
            </a:r>
          </a:p>
        </p:txBody>
      </p:sp>
      <p:sp>
        <p:nvSpPr>
          <p:cNvPr id="2" name="Unvan 1"/>
          <p:cNvSpPr>
            <a:spLocks noGrp="1"/>
          </p:cNvSpPr>
          <p:nvPr>
            <p:ph type="title"/>
          </p:nvPr>
        </p:nvSpPr>
        <p:spPr/>
        <p:txBody>
          <a:bodyPr/>
          <a:lstStyle/>
          <a:p>
            <a:r>
              <a:rPr lang="tr-TR" dirty="0" smtClean="0"/>
              <a:t>Sürüngen Beyni</a:t>
            </a:r>
            <a:endParaRPr lang="tr-TR" dirty="0"/>
          </a:p>
        </p:txBody>
      </p:sp>
    </p:spTree>
    <p:extLst>
      <p:ext uri="{BB962C8B-B14F-4D97-AF65-F5344CB8AC3E}">
        <p14:creationId xmlns="" xmlns:p14="http://schemas.microsoft.com/office/powerpoint/2010/main" val="335701621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r>
              <a:rPr lang="tr-TR" dirty="0"/>
              <a:t>Birer memeli olarak antilop ve parsın (Bkz. Birinci Bölüm) beyinleri hem sürüngenlere dair çekirdeğe hem de daha gelişmiş bir yapısı olan </a:t>
            </a:r>
            <a:r>
              <a:rPr lang="tr-TR" dirty="0" err="1"/>
              <a:t>limbik</a:t>
            </a:r>
            <a:r>
              <a:rPr lang="tr-TR" dirty="0"/>
              <a:t> beyne sahiptir. </a:t>
            </a:r>
          </a:p>
          <a:p>
            <a:r>
              <a:rPr lang="tr-TR" dirty="0" err="1"/>
              <a:t>Limbik</a:t>
            </a:r>
            <a:r>
              <a:rPr lang="tr-TR" dirty="0"/>
              <a:t> beyin (biz dahil) bütün gelişmiş hayvanlarda bulunur ve sürüngenlerde olmayan karmaşık duygusal ve sosyal davranışların ana merkezidir. </a:t>
            </a:r>
          </a:p>
          <a:p>
            <a:r>
              <a:rPr lang="tr-TR" dirty="0"/>
              <a:t>Bu davranışlar sürüngen beyninden türeyen içgüdüsel dürtülerin yerini tutmaz, onları tamamlar ve geliştirirler.</a:t>
            </a:r>
          </a:p>
          <a:p>
            <a:r>
              <a:rPr lang="tr-TR" dirty="0" err="1"/>
              <a:t>Limbik</a:t>
            </a:r>
            <a:r>
              <a:rPr lang="tr-TR" dirty="0"/>
              <a:t> beyin dürtüleri sürüngenlere dair çekirdekten alır ve veriyi geliştirir. </a:t>
            </a:r>
          </a:p>
          <a:p>
            <a:r>
              <a:rPr lang="tr-TR" dirty="0"/>
              <a:t>Bu evrimsel adım memeliye sürüngenden daha çok seçenek sunmuş olur.</a:t>
            </a:r>
          </a:p>
          <a:p>
            <a:r>
              <a:rPr lang="tr-TR" dirty="0"/>
              <a:t>Bir antilop sürüsü birlikte otlar, iletişim kurar ve </a:t>
            </a:r>
            <a:r>
              <a:rPr lang="tr-TR" dirty="0" err="1"/>
              <a:t>limbik</a:t>
            </a:r>
            <a:r>
              <a:rPr lang="tr-TR" dirty="0"/>
              <a:t> beynin kendilerine sağladığı ek bilgiyle tek vücut olarak hep birlikte kaçar. </a:t>
            </a:r>
          </a:p>
          <a:p>
            <a:r>
              <a:rPr lang="tr-TR" dirty="0"/>
              <a:t>İçgüdüsel kaçma tepkisine ek olarak antiloplar grup olarak birlikte hareket ettiklerinde hayatta kalma şanslarının arttığı anlayışını geliştirip bunu korumuşlardır </a:t>
            </a:r>
          </a:p>
          <a:p>
            <a:endParaRPr lang="tr-TR" dirty="0"/>
          </a:p>
        </p:txBody>
      </p:sp>
      <p:sp>
        <p:nvSpPr>
          <p:cNvPr id="2" name="Unvan 1"/>
          <p:cNvSpPr>
            <a:spLocks noGrp="1"/>
          </p:cNvSpPr>
          <p:nvPr>
            <p:ph type="title"/>
          </p:nvPr>
        </p:nvSpPr>
        <p:spPr/>
        <p:txBody>
          <a:bodyPr/>
          <a:lstStyle/>
          <a:p>
            <a:r>
              <a:rPr lang="tr-TR" dirty="0" err="1" smtClean="0"/>
              <a:t>Limbik</a:t>
            </a:r>
            <a:r>
              <a:rPr lang="tr-TR" dirty="0" smtClean="0"/>
              <a:t> Beyin</a:t>
            </a:r>
            <a:endParaRPr lang="tr-TR" dirty="0"/>
          </a:p>
        </p:txBody>
      </p:sp>
    </p:spTree>
    <p:extLst>
      <p:ext uri="{BB962C8B-B14F-4D97-AF65-F5344CB8AC3E}">
        <p14:creationId xmlns="" xmlns:p14="http://schemas.microsoft.com/office/powerpoint/2010/main" val="74321068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Böcek kertenkelenin dilinin uzanacağı yere gelir ve yutulur. </a:t>
            </a:r>
          </a:p>
          <a:p>
            <a:r>
              <a:rPr lang="tr-TR" dirty="0"/>
              <a:t>Antilop sürüsü tehlikenin kokusunu alır ve kurtuluşa doğru tek bir gövde gibi hızla hareket eder. </a:t>
            </a:r>
          </a:p>
          <a:p>
            <a:r>
              <a:rPr lang="tr-TR" dirty="0"/>
              <a:t>Bu örnekler hayvanların, dış dünyaya dair ipuçlarını hiç vakit kaybetmeden içgüdüsel tepkilere çevirme konusunda sahip oldukları potansiyeli </a:t>
            </a:r>
            <a:r>
              <a:rPr lang="tr-TR" dirty="0" err="1"/>
              <a:t>gös</a:t>
            </a:r>
            <a:r>
              <a:rPr lang="tr-TR" dirty="0"/>
              <a:t> </a:t>
            </a:r>
            <a:r>
              <a:rPr lang="tr-TR" dirty="0" err="1"/>
              <a:t>termektedir</a:t>
            </a:r>
            <a:r>
              <a:rPr lang="tr-TR" dirty="0"/>
              <a:t>. </a:t>
            </a:r>
          </a:p>
          <a:p>
            <a:r>
              <a:rPr lang="tr-TR" dirty="0"/>
              <a:t>Hayvan ve çevre birdir, etki ile tepki arasında bir ayrılık yoktur.</a:t>
            </a:r>
          </a:p>
          <a:p>
            <a:endParaRPr lang="tr-TR" dirty="0"/>
          </a:p>
        </p:txBody>
      </p:sp>
      <p:sp>
        <p:nvSpPr>
          <p:cNvPr id="2" name="Unvan 1"/>
          <p:cNvSpPr>
            <a:spLocks noGrp="1"/>
          </p:cNvSpPr>
          <p:nvPr>
            <p:ph type="title"/>
          </p:nvPr>
        </p:nvSpPr>
        <p:spPr/>
        <p:txBody>
          <a:bodyPr/>
          <a:lstStyle/>
          <a:p>
            <a:endParaRPr lang="tr-TR" dirty="0"/>
          </a:p>
        </p:txBody>
      </p:sp>
    </p:spTree>
    <p:extLst>
      <p:ext uri="{BB962C8B-B14F-4D97-AF65-F5344CB8AC3E}">
        <p14:creationId xmlns="" xmlns:p14="http://schemas.microsoft.com/office/powerpoint/2010/main" val="389799966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r>
              <a:rPr lang="tr-TR" dirty="0"/>
              <a:t>Günümüzün dünyasında çoğu kişi iç ve dış dünyasının nüanslarıyla uyum içinde olamamanın ya da bu uyum içinde kalamamanın eksikliğini hissediyor. </a:t>
            </a:r>
          </a:p>
          <a:p>
            <a:r>
              <a:rPr lang="tr-TR" dirty="0"/>
              <a:t>Örneğin vahşi doğada iz süren bir yerlinin durumunu düşünün.</a:t>
            </a:r>
          </a:p>
          <a:p>
            <a:r>
              <a:rPr lang="tr-TR" dirty="0"/>
              <a:t>Bulunduğu ortamla tümüyle uyum içinde olmak için iz süren bu yerlinin tüm dikkatini hayvansal tepkilerine ve duyusal algısına yöneltip konsantre olması gerekir. </a:t>
            </a:r>
          </a:p>
          <a:p>
            <a:r>
              <a:rPr lang="tr-TR" dirty="0"/>
              <a:t>Böylece sadece kendi tepkilerinin değil avınınkilerin de daha çok farkına varır. </a:t>
            </a:r>
          </a:p>
          <a:p>
            <a:r>
              <a:rPr lang="tr-TR" dirty="0"/>
              <a:t>İz süren ve izi sürülen bir olur. </a:t>
            </a:r>
          </a:p>
          <a:p>
            <a:r>
              <a:rPr lang="tr-TR" dirty="0"/>
              <a:t>İzi süren izini sürdüğü hayvanın hasta, yaralı, aç ya da yorgun olup olmadığını bilir. </a:t>
            </a:r>
          </a:p>
          <a:p>
            <a:r>
              <a:rPr lang="tr-TR" dirty="0"/>
              <a:t>Ne zaman avlanıp ne zaman çiftleştiğini ve ne kadar süreyle uyuduğunu bilir. </a:t>
            </a:r>
          </a:p>
          <a:p>
            <a:r>
              <a:rPr lang="tr-TR" dirty="0"/>
              <a:t>İz süren, bu akışa uyumlandığında derin bir iyilik hali hisseder. </a:t>
            </a:r>
          </a:p>
          <a:p>
            <a:r>
              <a:rPr lang="tr-TR" dirty="0"/>
              <a:t>Tepki vermeye hazırdır, tetikte ama aynı zamanda sakin. Optimum fonksiyonellik sergileyen "yönlendirici tepkiler” iz sürene güven ve karşısına çıkan her zorluğu göğüsleme ve başarıyla tanımlama yeteneği aracılığıyla güvenlik duygusu verir.</a:t>
            </a:r>
          </a:p>
          <a:p>
            <a:endParaRPr lang="tr-TR" dirty="0"/>
          </a:p>
        </p:txBody>
      </p:sp>
      <p:sp>
        <p:nvSpPr>
          <p:cNvPr id="2" name="Unvan 1"/>
          <p:cNvSpPr>
            <a:spLocks noGrp="1"/>
          </p:cNvSpPr>
          <p:nvPr>
            <p:ph type="title"/>
          </p:nvPr>
        </p:nvSpPr>
        <p:spPr/>
        <p:txBody>
          <a:bodyPr/>
          <a:lstStyle/>
          <a:p>
            <a:r>
              <a:rPr lang="tr-TR" dirty="0" smtClean="0"/>
              <a:t>İz Süren Yerli</a:t>
            </a:r>
            <a:endParaRPr lang="tr-TR" dirty="0"/>
          </a:p>
        </p:txBody>
      </p:sp>
    </p:spTree>
    <p:extLst>
      <p:ext uri="{BB962C8B-B14F-4D97-AF65-F5344CB8AC3E}">
        <p14:creationId xmlns="" xmlns:p14="http://schemas.microsoft.com/office/powerpoint/2010/main" val="42146830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dirty="0"/>
              <a:t>Hayvanlar çevrelerinde bir değişiklik hissettiklerinde, verdikleri tepki söz konusu rahatsızlığın kaynağını aramak olur. </a:t>
            </a:r>
          </a:p>
          <a:p>
            <a:r>
              <a:rPr lang="tr-TR" dirty="0"/>
              <a:t>Hayvan kendisini potansiyel bir eşe ya da bir yiyecek kaynağına doğru yönlendirir ve tehlikeden de uzaklaşır. </a:t>
            </a:r>
          </a:p>
          <a:p>
            <a:r>
              <a:rPr lang="tr-TR" dirty="0"/>
              <a:t>Bir hayvanın çevresindeki bir yeniliği deneyimlediğinde verdiği tepkiye "yönelme tepkisi" denir.</a:t>
            </a:r>
          </a:p>
          <a:p>
            <a:r>
              <a:rPr lang="tr-TR" dirty="0"/>
              <a:t>Bu içgüdüsel tepkiler kendilerini organize eden sürüngen beyni kadar ilkeldir. </a:t>
            </a:r>
          </a:p>
          <a:p>
            <a:r>
              <a:rPr lang="tr-TR" dirty="0"/>
              <a:t>Hayvanların sürekli değişmekte olan çevreye akışkan tepki vermelerini sağlarlar. </a:t>
            </a:r>
          </a:p>
          <a:p>
            <a:r>
              <a:rPr lang="tr-TR" dirty="0"/>
              <a:t>Tüm hayvanlar (insan dahil olmak üzere) bu algısal farkındalık ve kas hareketine dair koordine kalıplara sahipler. </a:t>
            </a:r>
          </a:p>
          <a:p>
            <a:r>
              <a:rPr lang="tr-TR" dirty="0"/>
              <a:t>Antilop ya da kertenkeleyle aramızdaki farklılıklara rağmen yaşadığımız çevrede meydana gelen yeni sesler, kokular ve hareketler bizim içimizde de aynı temel tepki kalıplarını harekete geçirirler.</a:t>
            </a:r>
          </a:p>
          <a:p>
            <a:endParaRPr lang="tr-TR" dirty="0"/>
          </a:p>
        </p:txBody>
      </p:sp>
      <p:sp>
        <p:nvSpPr>
          <p:cNvPr id="2" name="Unvan 1"/>
          <p:cNvSpPr>
            <a:spLocks noGrp="1"/>
          </p:cNvSpPr>
          <p:nvPr>
            <p:ph type="title"/>
          </p:nvPr>
        </p:nvSpPr>
        <p:spPr>
          <a:xfrm>
            <a:off x="581025" y="288925"/>
            <a:ext cx="10972800" cy="1143000"/>
          </a:xfrm>
        </p:spPr>
        <p:txBody>
          <a:bodyPr/>
          <a:lstStyle/>
          <a:p>
            <a:r>
              <a:rPr lang="tr-TR" dirty="0" smtClean="0"/>
              <a:t>Yönelme Tepkisi</a:t>
            </a:r>
            <a:endParaRPr lang="tr-TR" dirty="0"/>
          </a:p>
        </p:txBody>
      </p:sp>
    </p:spTree>
    <p:extLst>
      <p:ext uri="{BB962C8B-B14F-4D97-AF65-F5344CB8AC3E}">
        <p14:creationId xmlns="" xmlns:p14="http://schemas.microsoft.com/office/powerpoint/2010/main" val="2371147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Gür çalılıkların ardından sessizce sıçrayan parsı fark ettikleri anda ise bütün sürü sanki tek bir organizmaymış gibi vadinin kıyısındaki bir çalılığa sığınmak üzere hızla fırlar. </a:t>
            </a:r>
          </a:p>
          <a:p>
            <a:r>
              <a:rPr lang="tr-TR" dirty="0"/>
              <a:t>Küçük bir antilobun bir saniyeliğine ayağı tökezler ve toparlanır. </a:t>
            </a:r>
          </a:p>
          <a:p>
            <a:r>
              <a:rPr lang="tr-TR" dirty="0"/>
              <a:t>Ama artık çok geçtir. </a:t>
            </a:r>
          </a:p>
          <a:p>
            <a:r>
              <a:rPr lang="tr-TR" dirty="0"/>
              <a:t>Pars tökezleme anındaki o kısacık belirsizlik süresi içinde göz açıp kapayıncaya kadar kurbanının üzerine atılmıştır bile ve avını saatte altmış yetmiş mil hızla kaçırıp götürmektedir.</a:t>
            </a:r>
          </a:p>
          <a:p>
            <a:endParaRPr lang="tr-TR" dirty="0"/>
          </a:p>
        </p:txBody>
      </p:sp>
      <p:sp>
        <p:nvSpPr>
          <p:cNvPr id="2" name="Unvan 1"/>
          <p:cNvSpPr>
            <a:spLocks noGrp="1"/>
          </p:cNvSpPr>
          <p:nvPr>
            <p:ph type="title"/>
          </p:nvPr>
        </p:nvSpPr>
        <p:spPr/>
        <p:txBody>
          <a:bodyPr/>
          <a:lstStyle/>
          <a:p>
            <a:endParaRPr lang="tr-TR"/>
          </a:p>
        </p:txBody>
      </p:sp>
    </p:spTree>
    <p:extLst>
      <p:ext uri="{BB962C8B-B14F-4D97-AF65-F5344CB8AC3E}">
        <p14:creationId xmlns="" xmlns:p14="http://schemas.microsoft.com/office/powerpoint/2010/main" val="113144162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528639"/>
            <a:ext cx="10972800" cy="5478654"/>
          </a:xfrm>
        </p:spPr>
        <p:txBody>
          <a:bodyPr>
            <a:normAutofit/>
          </a:bodyPr>
          <a:lstStyle/>
          <a:p>
            <a:r>
              <a:rPr lang="tr-TR" dirty="0"/>
              <a:t>bu tepkinin içinde biraz merak biraz da şaşkınlık var. </a:t>
            </a:r>
          </a:p>
          <a:p>
            <a:r>
              <a:rPr lang="tr-TR" dirty="0"/>
              <a:t>Bu ikili tepki (reaksiyon artı merak) yönelme davranışlarının baskın özelliği olarak bilinir. </a:t>
            </a:r>
          </a:p>
          <a:p>
            <a:r>
              <a:rPr lang="tr-TR" dirty="0"/>
              <a:t>Diğer hayvanlar için olduğu kadar insanlar için de beklenti, şaşkınlık, tetikte olmak, merak ve tehlikeyi sezme yeteneğinin tamamı bu yönelme bileşenlerinden oluşan </a:t>
            </a:r>
            <a:r>
              <a:rPr lang="tr-TR" dirty="0" err="1"/>
              <a:t>kinestetik</a:t>
            </a:r>
            <a:r>
              <a:rPr lang="tr-TR" dirty="0"/>
              <a:t> ve algısal farkındalık biçimleridir. </a:t>
            </a:r>
          </a:p>
          <a:p>
            <a:r>
              <a:rPr lang="tr-TR" dirty="0" err="1"/>
              <a:t>Travmatize</a:t>
            </a:r>
            <a:r>
              <a:rPr lang="tr-TR" dirty="0"/>
              <a:t> olmuş kişide bu kaynaklar azalmıştır. </a:t>
            </a:r>
          </a:p>
          <a:p>
            <a:r>
              <a:rPr lang="tr-TR" dirty="0"/>
              <a:t>Çoğunlukla uyaranlar uygun yönelme tepkisi yerine donma (travma) tepkisini aktive ederler (örneğin, bir arabanın </a:t>
            </a:r>
            <a:r>
              <a:rPr lang="tr-TR" dirty="0" err="1"/>
              <a:t>egzos</a:t>
            </a:r>
            <a:r>
              <a:rPr lang="tr-TR" dirty="0"/>
              <a:t> patlama sesini duyan </a:t>
            </a:r>
            <a:r>
              <a:rPr lang="tr-TR" dirty="0" err="1"/>
              <a:t>travmatize</a:t>
            </a:r>
            <a:r>
              <a:rPr lang="tr-TR" dirty="0"/>
              <a:t> olmuş bir savaş gazisi korkudan çökebilir).</a:t>
            </a:r>
          </a:p>
          <a:p>
            <a:endParaRPr lang="tr-TR" dirty="0"/>
          </a:p>
        </p:txBody>
      </p:sp>
    </p:spTree>
    <p:extLst>
      <p:ext uri="{BB962C8B-B14F-4D97-AF65-F5344CB8AC3E}">
        <p14:creationId xmlns="" xmlns:p14="http://schemas.microsoft.com/office/powerpoint/2010/main" val="118645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r>
              <a:rPr lang="tr-TR" dirty="0" smtClean="0"/>
              <a:t>Evrensel ve ilkel savunma davranışlarına "savaş ya da kaç" stratejileri denir. </a:t>
            </a:r>
          </a:p>
          <a:p>
            <a:r>
              <a:rPr lang="tr-TR" dirty="0" smtClean="0"/>
              <a:t>Durum saldırganlık gerektirdiğinde, tehdit altındaki yaratık savaşır. </a:t>
            </a:r>
          </a:p>
          <a:p>
            <a:r>
              <a:rPr lang="tr-TR" dirty="0" smtClean="0"/>
              <a:t>Söz konusu tehditle karşı karşıya kalan yaratık savaşı kaybedecek gibi olduğunda da, mümkünse kaçar. </a:t>
            </a:r>
          </a:p>
          <a:p>
            <a:r>
              <a:rPr lang="tr-TR" dirty="0" smtClean="0"/>
              <a:t>Bu seçimler düşünülerek yapılmazlar, içgüdüsel olarak sürüngen beyni ve </a:t>
            </a:r>
            <a:r>
              <a:rPr lang="tr-TR" dirty="0" err="1" smtClean="0"/>
              <a:t>limbik</a:t>
            </a:r>
            <a:r>
              <a:rPr lang="tr-TR" dirty="0" smtClean="0"/>
              <a:t> beyin tarafından yönetilirler. </a:t>
            </a:r>
          </a:p>
          <a:p>
            <a:r>
              <a:rPr lang="tr-TR" dirty="0" smtClean="0"/>
              <a:t>Ne kaçmak ne de savaşmak söz konusu hayvanın güvenliğini sağlayamadığında başvurulacak bir diğer savunma hareketi daha vardır: hareketsizlik (donma), </a:t>
            </a:r>
          </a:p>
          <a:p>
            <a:r>
              <a:rPr lang="tr-TR" dirty="0" smtClean="0"/>
              <a:t>bu hareket de hayatta kalmak için diğer ikisi kadar evrensel ve temeldir. </a:t>
            </a:r>
          </a:p>
          <a:p>
            <a:r>
              <a:rPr lang="tr-TR" dirty="0" smtClean="0"/>
              <a:t>bu strateji de tehdit karşısında diğerleri kadar geçerli bir hayatta kalma stratejisidir. </a:t>
            </a:r>
          </a:p>
          <a:p>
            <a:r>
              <a:rPr lang="tr-TR" dirty="0" smtClean="0"/>
              <a:t>Biyolojik düzeyde başarı, kazanmak demek değildir; başarı hayatta kalmaktır ve bunu nasıl başardığınızın da gerçekten bir önemi yoktur. </a:t>
            </a:r>
          </a:p>
          <a:p>
            <a:r>
              <a:rPr lang="tr-TR" dirty="0" smtClean="0"/>
              <a:t>Amaç tehlike geçene kadar hayatta kalmak ve bunun sonuçlarıyla daha sonra başa çıkmaktır.</a:t>
            </a:r>
            <a:endParaRPr lang="tr-TR" dirty="0"/>
          </a:p>
        </p:txBody>
      </p:sp>
      <p:sp>
        <p:nvSpPr>
          <p:cNvPr id="2" name="Unvan 1"/>
          <p:cNvSpPr>
            <a:spLocks noGrp="1"/>
          </p:cNvSpPr>
          <p:nvPr>
            <p:ph type="title"/>
          </p:nvPr>
        </p:nvSpPr>
        <p:spPr/>
        <p:txBody>
          <a:bodyPr>
            <a:normAutofit fontScale="90000"/>
          </a:bodyPr>
          <a:lstStyle/>
          <a:p>
            <a:r>
              <a:rPr lang="tr-TR" dirty="0"/>
              <a:t>Savaş, Kaç........ya da Don</a:t>
            </a:r>
            <a:br>
              <a:rPr lang="tr-TR" dirty="0"/>
            </a:br>
            <a:endParaRPr lang="tr-TR" dirty="0"/>
          </a:p>
        </p:txBody>
      </p:sp>
    </p:spTree>
    <p:extLst>
      <p:ext uri="{BB962C8B-B14F-4D97-AF65-F5344CB8AC3E}">
        <p14:creationId xmlns="" xmlns:p14="http://schemas.microsoft.com/office/powerpoint/2010/main" val="421377130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Normal Aktiviteye Dönüş</a:t>
            </a:r>
          </a:p>
          <a:p>
            <a:r>
              <a:rPr lang="tr-TR" dirty="0" smtClean="0"/>
              <a:t>Hayvanlar “donma” (posum) versiyonları ne olursa olsun bunu “oynamaktan” dolayı genellikle sıkıntı çekmezler.</a:t>
            </a:r>
          </a:p>
          <a:p>
            <a:r>
              <a:rPr lang="tr-TR" dirty="0" smtClean="0"/>
              <a:t>Hayvanlar sükunetten, alarma ve gergin bir aşırı ihtiyat durumu arasında kolayca ve ritmik hareket eder, birinden diğerine rahatça geçerler.</a:t>
            </a:r>
          </a:p>
          <a:p>
            <a:endParaRPr lang="tr-TR" dirty="0"/>
          </a:p>
        </p:txBody>
      </p:sp>
      <p:sp>
        <p:nvSpPr>
          <p:cNvPr id="2" name="1 Başlık"/>
          <p:cNvSpPr>
            <a:spLocks noGrp="1"/>
          </p:cNvSpPr>
          <p:nvPr>
            <p:ph type="title"/>
          </p:nvPr>
        </p:nvSpPr>
        <p:spPr/>
        <p:txBody>
          <a:bodyPr/>
          <a:lstStyle/>
          <a:p>
            <a:r>
              <a:rPr lang="tr-TR" dirty="0" smtClean="0"/>
              <a:t>Normal Aktiviteye Dönüş</a:t>
            </a:r>
            <a:endParaRPr lang="tr-T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smtClean="0"/>
              <a:t>Travma tedavisinin zorluklarından biri de, travmaya yol açan olayın içeriğine çok fazla odaklanılmasıdır. </a:t>
            </a:r>
          </a:p>
          <a:p>
            <a:r>
              <a:rPr lang="tr-TR" dirty="0" smtClean="0"/>
              <a:t>Travma geçiren insanlar kendilerini, içgüdüsel iyileşme gücüne sahip birer hayvan olarak değil, hayatta kalanlar olarak tanımlama eğilimindedirler. </a:t>
            </a:r>
          </a:p>
          <a:p>
            <a:r>
              <a:rPr lang="tr-TR" dirty="0" smtClean="0"/>
              <a:t>Hayvanların tehlike geçtikten sonra geri dönebilme yetenekleri biz insanlara örnek olabilir. </a:t>
            </a:r>
          </a:p>
          <a:p>
            <a:r>
              <a:rPr lang="tr-TR" dirty="0" smtClean="0"/>
              <a:t>Onların bu davranışları bize kendi içsel iyileşme yeteneklerimize ulaşmamız için yol gösterebilir. </a:t>
            </a:r>
          </a:p>
          <a:p>
            <a:r>
              <a:rPr lang="tr-TR" dirty="0" smtClean="0"/>
              <a:t>Travmanın yıpratıcı etkilerinden özgürleşebilmek için ulaşmaya ihtiyaç duyduğumuz içgüdüsel stratejileri bulmak amacıyla hayvan yanımızla ilgilenmeli bu yanımızı önemsemeliyiz.</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Tehditle karşı karşıya kaldığında organizma kaçma, savaşma ya da donma tepkisi verir. </a:t>
            </a:r>
          </a:p>
          <a:p>
            <a:r>
              <a:rPr lang="tr-TR" dirty="0" smtClean="0"/>
              <a:t>Bu tepkiler tek bir savunma sisteminin parçaları olarak varlık gösterirler. </a:t>
            </a:r>
          </a:p>
          <a:p>
            <a:r>
              <a:rPr lang="tr-TR" dirty="0" smtClean="0"/>
              <a:t>Kaçma ve savaşma tepkilerini ortaya koymak mümkün olmadığında, organizma büzülerek son seçeneği ortaya koyar, bu da donma tepkisidir. </a:t>
            </a:r>
          </a:p>
          <a:p>
            <a:r>
              <a:rPr lang="tr-TR" dirty="0" smtClean="0"/>
              <a:t>Kaçma ya da savaşma stratejileri uygulandığında boşalma fırsatı bulan enerji, organizma büzüldüğünde ise büyüyerek sinir sisteminde sıkışır. </a:t>
            </a:r>
          </a:p>
          <a:p>
            <a:r>
              <a:rPr lang="tr-TR" dirty="0" smtClean="0"/>
              <a:t>Meydana gelen bu hassas ve endişeli durumda, engellenmiş olan savaşma tepkisi öfkeye dönüşür, </a:t>
            </a:r>
          </a:p>
          <a:p>
            <a:r>
              <a:rPr lang="tr-TR" dirty="0" smtClean="0"/>
              <a:t>yine aynı şekilde engellenen kaçma tepkisi ise çaresizliğe yol açar. </a:t>
            </a:r>
          </a:p>
          <a:p>
            <a:r>
              <a:rPr lang="tr-TR" dirty="0" smtClean="0"/>
              <a:t>Eğer organizma kaçarak ya da kendini savunarak enerjiyi boşaltabilirse, böylece tehdide çözüm getirmiş olur ve dolayısıyla travma meydana gelmez.</a:t>
            </a:r>
          </a:p>
          <a:p>
            <a:endParaRPr lang="tr-TR" dirty="0"/>
          </a:p>
        </p:txBody>
      </p:sp>
      <p:sp>
        <p:nvSpPr>
          <p:cNvPr id="2" name="1 Başlık"/>
          <p:cNvSpPr>
            <a:spLocks noGrp="1"/>
          </p:cNvSpPr>
          <p:nvPr>
            <p:ph type="title"/>
          </p:nvPr>
        </p:nvSpPr>
        <p:spPr/>
        <p:txBody>
          <a:bodyPr>
            <a:normAutofit fontScale="90000"/>
          </a:bodyPr>
          <a:lstStyle/>
          <a:p>
            <a:r>
              <a:rPr lang="tr-TR" dirty="0" smtClean="0"/>
              <a:t>Biyoloji Nasıl Patoloji Olur:</a:t>
            </a:r>
            <a:br>
              <a:rPr lang="tr-TR" dirty="0" smtClean="0"/>
            </a:br>
            <a:endParaRPr lang="tr-T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Bir diğer olası senaryo da, sıkışmanın öfke, dehşet ve çaresizlik oluşuncaya kadar sürmesi ve bu bunalımın sinir sistemini aktive edecek düzeye ulaşması halidir. </a:t>
            </a:r>
          </a:p>
          <a:p>
            <a:r>
              <a:rPr lang="tr-TR" dirty="0" smtClean="0"/>
              <a:t>Bu noktada hareketsizlik görevi devralır ve kişi donar ya da çöker. </a:t>
            </a:r>
          </a:p>
          <a:p>
            <a:r>
              <a:rPr lang="tr-TR" dirty="0" smtClean="0"/>
              <a:t>Bundan sonra meydana gelecek olan ise, enerjinin boşalmak yerine donarak yoğunlaşması ve aşırı aktive olmuş olan bunaltıcı dehşet, öfke ve çaresizlik haline bağlanmasıdır.</a:t>
            </a:r>
          </a:p>
          <a:p>
            <a:endParaRPr lang="tr-TR" dirty="0"/>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Neden insanlar bu farklı tepkilerin </a:t>
            </a:r>
            <a:r>
              <a:rPr lang="tr-TR" dirty="0" err="1" smtClean="0"/>
              <a:t>ıçine</a:t>
            </a:r>
            <a:r>
              <a:rPr lang="tr-TR" dirty="0" smtClean="0"/>
              <a:t> hayvanlar gibi doğallıkla girip çıkamazlar? </a:t>
            </a:r>
          </a:p>
          <a:p>
            <a:r>
              <a:rPr lang="tr-TR" dirty="0" smtClean="0"/>
              <a:t>Bunun nedenlerinden biri bizim fazlasıyla gelişmiş </a:t>
            </a:r>
            <a:r>
              <a:rPr lang="tr-TR" dirty="0" err="1" smtClean="0"/>
              <a:t>neo</a:t>
            </a:r>
            <a:r>
              <a:rPr lang="tr-TR" dirty="0" smtClean="0"/>
              <a:t>-korteksimizin (rasyonel beynimizin) çok karmaşık ve güçlü olduğu için, korku ve aşırı kontrol söz konusu olduğunda, sürüngen iç nüve tarafından üretilen gizil yapıcı içgüdüler ve tepkilerle çatışmasıdır. </a:t>
            </a:r>
          </a:p>
          <a:p>
            <a:r>
              <a:rPr lang="tr-TR" dirty="0" smtClean="0"/>
              <a:t>Bu boşalım süreci amacına hizmet etmek üzere harekete geçecekse, bu hareket sürüngen beyin tarafından başlatılıp teşvik edilmeli. </a:t>
            </a:r>
          </a:p>
          <a:p>
            <a:r>
              <a:rPr lang="tr-TR" dirty="0" err="1" smtClean="0"/>
              <a:t>Neo</a:t>
            </a:r>
            <a:r>
              <a:rPr lang="tr-TR" dirty="0" smtClean="0"/>
              <a:t>-korteksin yapması gereken ise içgüdüsel bilgiyi kontrol etmek yerine ayrıntılarına girmek olmalıdır.</a:t>
            </a:r>
          </a:p>
          <a:p>
            <a:r>
              <a:rPr lang="tr-TR" dirty="0" err="1" smtClean="0"/>
              <a:t>Neo</a:t>
            </a:r>
            <a:r>
              <a:rPr lang="tr-TR" dirty="0" smtClean="0"/>
              <a:t>-korteks tehlike ve tehdit karşısında içgüdüsel savunma tepkilerini (savaş, kaç ya da don) aşacak kadar güçlü değildir. </a:t>
            </a:r>
          </a:p>
          <a:p>
            <a:endParaRPr lang="tr-TR" dirty="0"/>
          </a:p>
        </p:txBody>
      </p:sp>
      <p:sp>
        <p:nvSpPr>
          <p:cNvPr id="2" name="1 Başlık"/>
          <p:cNvSpPr>
            <a:spLocks noGrp="1"/>
          </p:cNvSpPr>
          <p:nvPr>
            <p:ph type="title"/>
          </p:nvPr>
        </p:nvSpPr>
        <p:spPr/>
        <p:txBody>
          <a:bodyPr/>
          <a:lstStyle/>
          <a:p>
            <a:r>
              <a:rPr lang="tr-TR" dirty="0" smtClean="0"/>
              <a:t>El </a:t>
            </a:r>
            <a:r>
              <a:rPr lang="tr-TR" dirty="0" err="1" smtClean="0"/>
              <a:t>Firenimiz</a:t>
            </a:r>
            <a:r>
              <a:rPr lang="tr-TR" dirty="0" smtClean="0"/>
              <a:t> </a:t>
            </a:r>
            <a:r>
              <a:rPr lang="tr-TR" dirty="0" err="1" smtClean="0"/>
              <a:t>Neo</a:t>
            </a:r>
            <a:r>
              <a:rPr lang="tr-TR" dirty="0" smtClean="0"/>
              <a:t>-korteks</a:t>
            </a:r>
            <a:endParaRPr lang="tr-TR"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Bu bağlamda biz insanlar, hayvanlardan bize kalan mirasa karşı kaçınılmaz bir bağlılığa sahibiz. </a:t>
            </a:r>
          </a:p>
          <a:p>
            <a:r>
              <a:rPr lang="tr-TR" dirty="0" smtClean="0"/>
              <a:t>Hayvanlar bazı boşalım biçimleriyle normal doğal fonksiyonlarına geri dönmelerini engelleyecek kadar fazla gelişmiş bir </a:t>
            </a:r>
            <a:r>
              <a:rPr lang="tr-TR" dirty="0" err="1" smtClean="0"/>
              <a:t>neo</a:t>
            </a:r>
            <a:r>
              <a:rPr lang="tr-TR" dirty="0" smtClean="0"/>
              <a:t>-kortekse sahip değiller. </a:t>
            </a:r>
          </a:p>
          <a:p>
            <a:r>
              <a:rPr lang="tr-TR" dirty="0" smtClean="0"/>
              <a:t>insanlarda travma oluşuyor çünkü başlayan içgüdüsel döngünün tamamlanmasına izin verilmiyor. </a:t>
            </a:r>
          </a:p>
          <a:p>
            <a:r>
              <a:rPr lang="tr-TR" dirty="0" err="1" smtClean="0"/>
              <a:t>Neo</a:t>
            </a:r>
            <a:r>
              <a:rPr lang="tr-TR" dirty="0" smtClean="0"/>
              <a:t>-korteks bu içgüdüsel tepkilere dair döngünün tamamlanmasını engellediğinde bizler </a:t>
            </a:r>
            <a:r>
              <a:rPr lang="tr-TR" dirty="0" err="1" smtClean="0"/>
              <a:t>travmatize</a:t>
            </a:r>
            <a:r>
              <a:rPr lang="tr-TR" dirty="0" smtClean="0"/>
              <a:t> oluyoruz.</a:t>
            </a:r>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Bir güvercine arkadan sessizce yaklaşılıp (yemini yerken olabilir) ve nazik bir hareketle hissettirilmeden tutulduğunda kuş donar. </a:t>
            </a:r>
          </a:p>
          <a:p>
            <a:r>
              <a:rPr lang="tr-TR" dirty="0" smtClean="0"/>
              <a:t>Ters çevrilirse ayakları havada birkaç dakika daha donmaya devam eder. </a:t>
            </a:r>
          </a:p>
          <a:p>
            <a:r>
              <a:rPr lang="tr-TR" dirty="0" smtClean="0"/>
              <a:t>Bu </a:t>
            </a:r>
            <a:r>
              <a:rPr lang="tr-TR" dirty="0" err="1" smtClean="0"/>
              <a:t>transvari</a:t>
            </a:r>
            <a:r>
              <a:rPr lang="tr-TR" dirty="0" smtClean="0"/>
              <a:t> halden geri döndüğünde ise bir değişiklik olmamış gibi zıplar ya da uçar gider. </a:t>
            </a:r>
          </a:p>
          <a:p>
            <a:r>
              <a:rPr lang="tr-TR" dirty="0" smtClean="0"/>
              <a:t>Ancak yaklaşan kişi güvercini yakalamadan önce korkutmuş olsaydı, kuş bu durumda kaçıp kurtulmaya çalışırdı. </a:t>
            </a:r>
          </a:p>
        </p:txBody>
      </p:sp>
      <p:sp>
        <p:nvSpPr>
          <p:cNvPr id="2" name="1 Başlık"/>
          <p:cNvSpPr>
            <a:spLocks noGrp="1"/>
          </p:cNvSpPr>
          <p:nvPr>
            <p:ph type="title"/>
          </p:nvPr>
        </p:nvSpPr>
        <p:spPr/>
        <p:txBody>
          <a:bodyPr/>
          <a:lstStyle/>
          <a:p>
            <a:r>
              <a:rPr lang="tr-TR" dirty="0" smtClean="0"/>
              <a:t>Korku Ve Hareketsizlik</a:t>
            </a:r>
            <a:endParaRPr lang="tr-T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Korkutucu bir takipten sonra yakalanıp zorla tutulsaydı da yine hareketsizlik tepkisine girecekti. </a:t>
            </a:r>
          </a:p>
          <a:p>
            <a:r>
              <a:rPr lang="tr-TR" dirty="0" smtClean="0"/>
              <a:t>ama ürkütüldüğü için donma hali ilk senaryodakinden daha uzun sürecekti. </a:t>
            </a:r>
          </a:p>
          <a:p>
            <a:r>
              <a:rPr lang="tr-TR" dirty="0" smtClean="0"/>
              <a:t>Trans halinden geri döndüğünde ise telaşlı ve uyarılmış bir halde olacaktı. </a:t>
            </a:r>
          </a:p>
          <a:p>
            <a:r>
              <a:rPr lang="tr-TR" dirty="0" smtClean="0"/>
              <a:t>Bu durumda kuşlar vahşileşebilir, neredeyse her olası hedefi gagalayabilir ya da koordinasyonunu kaybetmiş bir şekilde deli gibi uçup giderler. </a:t>
            </a:r>
          </a:p>
          <a:p>
            <a:r>
              <a:rPr lang="tr-TR" dirty="0" smtClean="0"/>
              <a:t>Korku hareketsizlik tepkisini fazlasıyla artırıp (örneğin potansiyeli artırabilir) süresini uzatabilir. </a:t>
            </a:r>
          </a:p>
          <a:p>
            <a:r>
              <a:rPr lang="tr-TR" dirty="0" smtClean="0"/>
              <a:t>Ayrıca tekrar hareket haline geçme sürecinin de korkutucu olmasına sebep olabilir.</a:t>
            </a:r>
          </a:p>
          <a:p>
            <a:endParaRPr lang="tr-TR" dirty="0" smtClean="0"/>
          </a:p>
          <a:p>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2043</TotalTime>
  <Words>15219</Words>
  <Application>Microsoft Office PowerPoint</Application>
  <PresentationFormat>Özel</PresentationFormat>
  <Paragraphs>1091</Paragraphs>
  <Slides>157</Slides>
  <Notes>121</Notes>
  <HiddenSlides>0</HiddenSlides>
  <MMClips>0</MMClips>
  <ScaleCrop>false</ScaleCrop>
  <HeadingPairs>
    <vt:vector size="4" baseType="variant">
      <vt:variant>
        <vt:lpstr>Tema</vt:lpstr>
      </vt:variant>
      <vt:variant>
        <vt:i4>1</vt:i4>
      </vt:variant>
      <vt:variant>
        <vt:lpstr>Slayt Başlıkları</vt:lpstr>
      </vt:variant>
      <vt:variant>
        <vt:i4>157</vt:i4>
      </vt:variant>
    </vt:vector>
  </HeadingPairs>
  <TitlesOfParts>
    <vt:vector size="158" baseType="lpstr">
      <vt:lpstr>Kalabalık</vt:lpstr>
      <vt:lpstr>KAPLANI UYANDIRMAK TRAVMAYI İYİLEŞTİRMEK Peter Levine Ann Frederick</vt:lpstr>
      <vt:lpstr>Slayt 2</vt:lpstr>
      <vt:lpstr>Slayt 3</vt:lpstr>
      <vt:lpstr>Slayt 4</vt:lpstr>
      <vt:lpstr>Slayt 5</vt:lpstr>
      <vt:lpstr>Beden varlık okyanusunun kıyısıdır.»</vt:lpstr>
      <vt:lpstr>Slayt 7</vt:lpstr>
      <vt:lpstr>Antilop Ve Pars</vt:lpstr>
      <vt:lpstr>Slayt 9</vt:lpstr>
      <vt:lpstr>Slayt 10</vt:lpstr>
      <vt:lpstr>Slayt 11</vt:lpstr>
      <vt:lpstr>Slayt 12</vt:lpstr>
      <vt:lpstr>Slayt 13</vt:lpstr>
      <vt:lpstr>Neden donma tepkisinden kaçınıyoruz?</vt:lpstr>
      <vt:lpstr>Slayt 15</vt:lpstr>
      <vt:lpstr>Slayt 16</vt:lpstr>
      <vt:lpstr>Slayt 17</vt:lpstr>
      <vt:lpstr>Travmatik Olaya İkilem İçinde Kalarak Tepki Verememek</vt:lpstr>
      <vt:lpstr>Slayt 19</vt:lpstr>
      <vt:lpstr>Travma Yaratabilecek Olaylar</vt:lpstr>
      <vt:lpstr>Mesele Enerji Meselesi</vt:lpstr>
      <vt:lpstr>Slayt 22</vt:lpstr>
      <vt:lpstr>Slayt 23</vt:lpstr>
      <vt:lpstr>Slayt 24</vt:lpstr>
      <vt:lpstr>Slayt 25</vt:lpstr>
      <vt:lpstr>Travma Nedir?</vt:lpstr>
      <vt:lpstr>Slayt 27</vt:lpstr>
      <vt:lpstr>Slayt 28</vt:lpstr>
      <vt:lpstr>Slayt 29</vt:lpstr>
      <vt:lpstr>Slayt 30</vt:lpstr>
      <vt:lpstr>Slayt 31</vt:lpstr>
      <vt:lpstr>Bob Barkley, Kaliforniya, ChowchlUa </vt:lpstr>
      <vt:lpstr>Slayt 33</vt:lpstr>
      <vt:lpstr>Slayt 34</vt:lpstr>
      <vt:lpstr>Slayt 35</vt:lpstr>
      <vt:lpstr>Slayt 36</vt:lpstr>
      <vt:lpstr>Slayt 37</vt:lpstr>
      <vt:lpstr>Slayt 38</vt:lpstr>
      <vt:lpstr>Nancy Vakası İlk Işıltı</vt:lpstr>
      <vt:lpstr>Slayt 40</vt:lpstr>
      <vt:lpstr>Slayt 41</vt:lpstr>
      <vt:lpstr>Slayt 42</vt:lpstr>
      <vt:lpstr>Slayt 43</vt:lpstr>
      <vt:lpstr>Slayt 44</vt:lpstr>
      <vt:lpstr>Slayt 45</vt:lpstr>
      <vt:lpstr>Yaralar İyileşebiliyor</vt:lpstr>
      <vt:lpstr>Slayt 47</vt:lpstr>
      <vt:lpstr>Slayt 48</vt:lpstr>
      <vt:lpstr>Kuş ve Yeniden Harekete Geçmenin Önemi</vt:lpstr>
      <vt:lpstr>Slayt 50</vt:lpstr>
      <vt:lpstr>Slayt 51</vt:lpstr>
      <vt:lpstr>Slayt 52</vt:lpstr>
      <vt:lpstr>Slayt 53</vt:lpstr>
      <vt:lpstr>Hayvan Yanımızdan Kopuşumuz</vt:lpstr>
      <vt:lpstr>Slayt 55</vt:lpstr>
      <vt:lpstr>Slayt 56</vt:lpstr>
      <vt:lpstr>Travmatize Olmuş Kişilerin Çevrelerinden Gördükleri Tepkiler</vt:lpstr>
      <vt:lpstr>Slayt 58</vt:lpstr>
      <vt:lpstr>Travmatize Olmuş Kişilere Yönelik Yanlış Teşhisler</vt:lpstr>
      <vt:lpstr>Söze Döküldüğünde Anlam Kaybeden Yaşantılar: Travma</vt:lpstr>
      <vt:lpstr>Slayt 61</vt:lpstr>
      <vt:lpstr>Slayt 62</vt:lpstr>
      <vt:lpstr>Travmatize Olmak Birtakım Unsura Bağlıdır</vt:lpstr>
      <vt:lpstr>Slayt 64</vt:lpstr>
      <vt:lpstr>Şamanizm Ve Travma</vt:lpstr>
      <vt:lpstr>Slayt 66</vt:lpstr>
      <vt:lpstr>Slayt 67</vt:lpstr>
      <vt:lpstr>Somatik Deneyimleme</vt:lpstr>
      <vt:lpstr>Egzersiz 1: Tensel Farkındalık</vt:lpstr>
      <vt:lpstr>Slayt 70</vt:lpstr>
      <vt:lpstr>Duyusal Algı-İçsel Bedensel Duyum</vt:lpstr>
      <vt:lpstr>Slayt 72</vt:lpstr>
      <vt:lpstr>Slayt 73</vt:lpstr>
      <vt:lpstr>Egzersiz-2: Duyusal Algı</vt:lpstr>
      <vt:lpstr>Slayt 75</vt:lpstr>
      <vt:lpstr>Slayt 76</vt:lpstr>
      <vt:lpstr>Duyusal Algı Örnekleri</vt:lpstr>
      <vt:lpstr>Egzersiz-3: Duyusal Algı</vt:lpstr>
      <vt:lpstr>Slayt 79</vt:lpstr>
      <vt:lpstr>Slayt 80</vt:lpstr>
      <vt:lpstr>İnsanlar Travmatize Olurken Hayvanlar Neden Travmatize Olmuyor?</vt:lpstr>
      <vt:lpstr>Slayt 82</vt:lpstr>
      <vt:lpstr>Slayt 83</vt:lpstr>
      <vt:lpstr>Slayt 84</vt:lpstr>
      <vt:lpstr>Sürüngen Beyni</vt:lpstr>
      <vt:lpstr>Limbik Beyin</vt:lpstr>
      <vt:lpstr>Slayt 87</vt:lpstr>
      <vt:lpstr>İz Süren Yerli</vt:lpstr>
      <vt:lpstr>Yönelme Tepkisi</vt:lpstr>
      <vt:lpstr>Slayt 90</vt:lpstr>
      <vt:lpstr>Savaş, Kaç........ya da Don </vt:lpstr>
      <vt:lpstr>Normal Aktiviteye Dönüş</vt:lpstr>
      <vt:lpstr>Slayt 93</vt:lpstr>
      <vt:lpstr>Biyoloji Nasıl Patoloji Olur: </vt:lpstr>
      <vt:lpstr>Slayt 95</vt:lpstr>
      <vt:lpstr>El Firenimiz Neo-korteks</vt:lpstr>
      <vt:lpstr>Slayt 97</vt:lpstr>
      <vt:lpstr>Korku Ve Hareketsizlik</vt:lpstr>
      <vt:lpstr>Slayt 99</vt:lpstr>
      <vt:lpstr>Donma Haline Nasıl Giriliyorsa Öyle Çıkılıyor</vt:lpstr>
      <vt:lpstr>Hareketliliğe Geçiş</vt:lpstr>
      <vt:lpstr>Slayt 102</vt:lpstr>
      <vt:lpstr>Slayt 103</vt:lpstr>
      <vt:lpstr>Donmanın Kümülatif Etkisi</vt:lpstr>
      <vt:lpstr>Patoloji Nasıl Biyoloji Olur?</vt:lpstr>
      <vt:lpstr>Slayt 106</vt:lpstr>
      <vt:lpstr>Slayt 107</vt:lpstr>
      <vt:lpstr>Slayt 108</vt:lpstr>
      <vt:lpstr>Slayt 109</vt:lpstr>
      <vt:lpstr>Slayt 110</vt:lpstr>
      <vt:lpstr>Slayt 111</vt:lpstr>
      <vt:lpstr>Slayt 112</vt:lpstr>
      <vt:lpstr>Slayt 113</vt:lpstr>
      <vt:lpstr>Slayt 114</vt:lpstr>
      <vt:lpstr>Slayt 115</vt:lpstr>
      <vt:lpstr>Slayt 116</vt:lpstr>
      <vt:lpstr>Slayt 117</vt:lpstr>
      <vt:lpstr>Slayt 118</vt:lpstr>
      <vt:lpstr>Slayt 119</vt:lpstr>
      <vt:lpstr>Travmatik Tepkinin Özü</vt:lpstr>
      <vt:lpstr>1. Uyarılma</vt:lpstr>
      <vt:lpstr>Slayt 122</vt:lpstr>
      <vt:lpstr>Slayt 123</vt:lpstr>
      <vt:lpstr>Uyarılma Egzersizi</vt:lpstr>
      <vt:lpstr>Slayt 125</vt:lpstr>
      <vt:lpstr>Slayt 126</vt:lpstr>
      <vt:lpstr>Slayt 127</vt:lpstr>
      <vt:lpstr>Egzersiz:  İstemli Uyarılma </vt:lpstr>
      <vt:lpstr>Slayt 129</vt:lpstr>
      <vt:lpstr>Slayt 130</vt:lpstr>
      <vt:lpstr>Daralma (konstriksiyon) </vt:lpstr>
      <vt:lpstr>Disosiasyon (Bölünme) </vt:lpstr>
      <vt:lpstr>Slayt 133</vt:lpstr>
      <vt:lpstr>Slayt 134</vt:lpstr>
      <vt:lpstr>Slayt 135</vt:lpstr>
      <vt:lpstr>Slayt 136</vt:lpstr>
      <vt:lpstr>Slayt 137</vt:lpstr>
      <vt:lpstr>Savunmasızlık (Çaresizlik)  </vt:lpstr>
      <vt:lpstr>Slayt 139</vt:lpstr>
      <vt:lpstr>Slayt 140</vt:lpstr>
      <vt:lpstr>Slayt 141</vt:lpstr>
      <vt:lpstr>Slayt 142</vt:lpstr>
      <vt:lpstr>Slayt 143</vt:lpstr>
      <vt:lpstr>Slayt 144</vt:lpstr>
      <vt:lpstr>Kronik Savunmasızlık (Çaresizlik) </vt:lpstr>
      <vt:lpstr>Slayt 146</vt:lpstr>
      <vt:lpstr>Yeniden-Sahneleme </vt:lpstr>
      <vt:lpstr>Slayt 148</vt:lpstr>
      <vt:lpstr>Slayt 149</vt:lpstr>
      <vt:lpstr>Slayt 150</vt:lpstr>
      <vt:lpstr>Slayt 151</vt:lpstr>
      <vt:lpstr>Slayt 152</vt:lpstr>
      <vt:lpstr>Slayt 153</vt:lpstr>
      <vt:lpstr>Slayt 154</vt:lpstr>
      <vt:lpstr>Son Söz: üç Beyin, Bir Zihin </vt:lpstr>
      <vt:lpstr>Slayt 156</vt:lpstr>
      <vt:lpstr>Slayt 157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KAPLANI UYANDIRMAK TRAVMAYI İYİLEŞTİRMEK Peter Levine Ann Frederick</dc:title>
  <dc:creator>Ziya</dc:creator>
  <cp:lastModifiedBy>Ziya</cp:lastModifiedBy>
  <cp:revision>120</cp:revision>
  <dcterms:created xsi:type="dcterms:W3CDTF">2024-02-14T08:55:34Z</dcterms:created>
  <dcterms:modified xsi:type="dcterms:W3CDTF">2024-02-22T20:02:44Z</dcterms:modified>
</cp:coreProperties>
</file>