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566" y="53"/>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FCF629B7-0BD0-4F6A-890B-FCD29885C00A}" type="datetimeFigureOut">
              <a:rPr lang="tr-TR" smtClean="0"/>
              <a:t>18.04.2024</a:t>
            </a:fld>
            <a:endParaRPr lang="tr-TR"/>
          </a:p>
        </p:txBody>
      </p:sp>
      <p:sp>
        <p:nvSpPr>
          <p:cNvPr id="4" name="Slayt Görüntüsü Yer Tutucusu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4EA75158-50DA-4DA1-A840-BA10139CDF41}" type="slidenum">
              <a:rPr lang="tr-TR" smtClean="0"/>
              <a:t>‹#›</a:t>
            </a:fld>
            <a:endParaRPr lang="tr-TR"/>
          </a:p>
        </p:txBody>
      </p:sp>
    </p:spTree>
    <p:extLst>
      <p:ext uri="{BB962C8B-B14F-4D97-AF65-F5344CB8AC3E}">
        <p14:creationId xmlns:p14="http://schemas.microsoft.com/office/powerpoint/2010/main" val="98907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833199" y="2137410"/>
            <a:ext cx="7477601" cy="1916430"/>
          </a:xfrm>
          <a:prstGeom prst="rect">
            <a:avLst/>
          </a:prstGeom>
          <a:noFill/>
          <a:ln/>
        </p:spPr>
        <p:txBody>
          <a:bodyPr wrap="square" rtlCol="0" anchor="t"/>
          <a:lstStyle/>
          <a:p>
            <a:pPr marL="0" indent="0">
              <a:lnSpc>
                <a:spcPts val="7545"/>
              </a:lnSpc>
              <a:buNone/>
            </a:pPr>
            <a:r>
              <a:rPr lang="en-US" sz="6036" b="1" dirty="0">
                <a:solidFill>
                  <a:srgbClr val="000000"/>
                </a:solidFill>
                <a:latin typeface="Arial" panose="020B0604020202020204" pitchFamily="34" charset="0"/>
                <a:ea typeface="p22-mackinac-pro" pitchFamily="34" charset="-122"/>
                <a:cs typeface="Arial" panose="020B0604020202020204" pitchFamily="34" charset="0"/>
              </a:rPr>
              <a:t>Aile </a:t>
            </a:r>
            <a:r>
              <a:rPr lang="tr-TR" sz="6036" b="1" dirty="0" smtClean="0">
                <a:solidFill>
                  <a:srgbClr val="000000"/>
                </a:solidFill>
                <a:latin typeface="Arial" panose="020B0604020202020204" pitchFamily="34" charset="0"/>
                <a:ea typeface="p22-mackinac-pro" pitchFamily="34" charset="-122"/>
                <a:cs typeface="Arial" panose="020B0604020202020204" pitchFamily="34" charset="0"/>
              </a:rPr>
              <a:t>İ</a:t>
            </a:r>
            <a:r>
              <a:rPr lang="en-US" sz="6036" b="1" dirty="0" smtClean="0">
                <a:solidFill>
                  <a:srgbClr val="000000"/>
                </a:solidFill>
                <a:latin typeface="Arial" panose="020B0604020202020204" pitchFamily="34" charset="0"/>
                <a:ea typeface="p22-mackinac-pro" pitchFamily="34" charset="-122"/>
                <a:cs typeface="Arial" panose="020B0604020202020204" pitchFamily="34" charset="0"/>
              </a:rPr>
              <a:t>çi </a:t>
            </a:r>
            <a:r>
              <a:rPr lang="tr-TR" sz="6036" b="1" dirty="0">
                <a:solidFill>
                  <a:srgbClr val="000000"/>
                </a:solidFill>
                <a:latin typeface="Arial" panose="020B0604020202020204" pitchFamily="34" charset="0"/>
                <a:ea typeface="p22-mackinac-pro" pitchFamily="34" charset="-122"/>
                <a:cs typeface="Arial" panose="020B0604020202020204" pitchFamily="34" charset="0"/>
              </a:rPr>
              <a:t>İ</a:t>
            </a:r>
            <a:r>
              <a:rPr lang="en-US" sz="6036" b="1" dirty="0" smtClean="0">
                <a:solidFill>
                  <a:srgbClr val="000000"/>
                </a:solidFill>
                <a:latin typeface="Arial" panose="020B0604020202020204" pitchFamily="34" charset="0"/>
                <a:ea typeface="p22-mackinac-pro" pitchFamily="34" charset="-122"/>
                <a:cs typeface="Arial" panose="020B0604020202020204" pitchFamily="34" charset="0"/>
              </a:rPr>
              <a:t>letişimin </a:t>
            </a:r>
            <a:r>
              <a:rPr lang="tr-TR" sz="6036" b="1" dirty="0">
                <a:solidFill>
                  <a:srgbClr val="000000"/>
                </a:solidFill>
                <a:latin typeface="Arial" panose="020B0604020202020204" pitchFamily="34" charset="0"/>
                <a:ea typeface="p22-mackinac-pro" pitchFamily="34" charset="-122"/>
                <a:cs typeface="Arial" panose="020B0604020202020204" pitchFamily="34" charset="0"/>
              </a:rPr>
              <a:t>Ö</a:t>
            </a:r>
            <a:r>
              <a:rPr lang="en-US" sz="6036" b="1" dirty="0" smtClean="0">
                <a:solidFill>
                  <a:srgbClr val="000000"/>
                </a:solidFill>
                <a:latin typeface="Arial" panose="020B0604020202020204" pitchFamily="34" charset="0"/>
                <a:ea typeface="p22-mackinac-pro" pitchFamily="34" charset="-122"/>
                <a:cs typeface="Arial" panose="020B0604020202020204" pitchFamily="34" charset="0"/>
              </a:rPr>
              <a:t>nemi</a:t>
            </a:r>
            <a:endParaRPr lang="en-US" sz="6036" dirty="0">
              <a:latin typeface="Arial" panose="020B0604020202020204" pitchFamily="34" charset="0"/>
              <a:cs typeface="Arial" panose="020B0604020202020204" pitchFamily="34" charset="0"/>
            </a:endParaRPr>
          </a:p>
        </p:txBody>
      </p:sp>
      <p:sp>
        <p:nvSpPr>
          <p:cNvPr id="6" name="Text 2"/>
          <p:cNvSpPr/>
          <p:nvPr/>
        </p:nvSpPr>
        <p:spPr>
          <a:xfrm>
            <a:off x="833199" y="4387096"/>
            <a:ext cx="6996351" cy="1066205"/>
          </a:xfrm>
          <a:prstGeom prst="rect">
            <a:avLst/>
          </a:prstGeom>
          <a:noFill/>
          <a:ln/>
        </p:spPr>
        <p:txBody>
          <a:bodyPr wrap="square" rtlCol="0" anchor="t"/>
          <a:lstStyle/>
          <a:p>
            <a:pPr marL="0" indent="0" algn="just">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içi iletişim, ailelerin birbirleriyle etkili ve sağlıklı bir şekilde bağlantı kurmasını sağlar. Güçlü bir iletişim, aile üyeleri arasındaki güveni, anlayışı ve bağlılığı artırır. Bu da ailenin mutluluğu ve uyumu için hayati önem taşır.</a:t>
            </a:r>
            <a:endParaRPr lang="en-US" sz="1750" dirty="0">
              <a:latin typeface="Arial" panose="020B0604020202020204" pitchFamily="34" charset="0"/>
              <a:cs typeface="Arial" panose="020B0604020202020204" pitchFamily="34" charset="0"/>
            </a:endParaRPr>
          </a:p>
        </p:txBody>
      </p:sp>
      <p:sp>
        <p:nvSpPr>
          <p:cNvPr id="7" name="Shape 3"/>
          <p:cNvSpPr/>
          <p:nvPr/>
        </p:nvSpPr>
        <p:spPr>
          <a:xfrm>
            <a:off x="833199" y="5719882"/>
            <a:ext cx="355402" cy="355402"/>
          </a:xfrm>
          <a:prstGeom prst="roundRect">
            <a:avLst>
              <a:gd name="adj" fmla="val 25726039"/>
            </a:avLst>
          </a:prstGeom>
          <a:noFill/>
          <a:ln w="7620">
            <a:solidFill>
              <a:srgbClr val="FFFFFF"/>
            </a:solidFill>
            <a:prstDash val="solid"/>
          </a:ln>
        </p:spPr>
      </p:sp>
      <p:pic>
        <p:nvPicPr>
          <p:cNvPr id="1026" name="Picture 2" descr="C:\Users\E\Desktop\RAM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075284"/>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Desktop\pexels-emma-bauso-22538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397" y="2343770"/>
            <a:ext cx="6164003" cy="4687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1290638"/>
            <a:ext cx="10554414" cy="1388745"/>
          </a:xfrm>
          <a:prstGeom prst="rect">
            <a:avLst/>
          </a:prstGeom>
          <a:noFill/>
          <a:ln/>
        </p:spPr>
        <p:txBody>
          <a:bodyPr wrap="squar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Aile içi iletişimi güçlendirmek için öneriler</a:t>
            </a:r>
            <a:endParaRPr lang="en-US" sz="4374" dirty="0">
              <a:latin typeface="Arial" panose="020B0604020202020204" pitchFamily="34" charset="0"/>
              <a:cs typeface="Arial" panose="020B0604020202020204" pitchFamily="34" charset="0"/>
            </a:endParaRPr>
          </a:p>
        </p:txBody>
      </p:sp>
      <p:sp>
        <p:nvSpPr>
          <p:cNvPr id="5" name="Shape 2"/>
          <p:cNvSpPr/>
          <p:nvPr/>
        </p:nvSpPr>
        <p:spPr>
          <a:xfrm>
            <a:off x="2037993" y="3297317"/>
            <a:ext cx="499943" cy="499943"/>
          </a:xfrm>
          <a:prstGeom prst="roundRect">
            <a:avLst>
              <a:gd name="adj" fmla="val 20000"/>
            </a:avLst>
          </a:prstGeom>
          <a:solidFill>
            <a:srgbClr val="CCEEFF"/>
          </a:solidFill>
          <a:ln w="7620">
            <a:solidFill>
              <a:srgbClr val="B2D4E5"/>
            </a:solidFill>
            <a:prstDash val="solid"/>
          </a:ln>
        </p:spPr>
      </p:sp>
      <p:sp>
        <p:nvSpPr>
          <p:cNvPr id="6" name="Text 3"/>
          <p:cNvSpPr/>
          <p:nvPr/>
        </p:nvSpPr>
        <p:spPr>
          <a:xfrm>
            <a:off x="2220278" y="3338989"/>
            <a:ext cx="135374" cy="416481"/>
          </a:xfrm>
          <a:prstGeom prst="rect">
            <a:avLst/>
          </a:prstGeom>
          <a:noFill/>
          <a:ln/>
        </p:spPr>
        <p:txBody>
          <a:bodyPr wrap="none" rtlCol="0" anchor="t"/>
          <a:lstStyle/>
          <a:p>
            <a:pPr marL="0" indent="0" algn="ctr">
              <a:lnSpc>
                <a:spcPts val="3281"/>
              </a:lnSpc>
              <a:buNone/>
            </a:pPr>
            <a:r>
              <a:rPr lang="tr-TR" sz="2624" b="1" dirty="0">
                <a:solidFill>
                  <a:srgbClr val="272525"/>
                </a:solidFill>
                <a:ea typeface="p22-mackinac-pro" pitchFamily="34" charset="-122"/>
              </a:rPr>
              <a:t>1</a:t>
            </a:r>
            <a:endParaRPr lang="en-US" sz="2624" dirty="0"/>
          </a:p>
        </p:txBody>
      </p:sp>
      <p:sp>
        <p:nvSpPr>
          <p:cNvPr id="7" name="Text 4"/>
          <p:cNvSpPr/>
          <p:nvPr/>
        </p:nvSpPr>
        <p:spPr>
          <a:xfrm>
            <a:off x="2760107" y="3373636"/>
            <a:ext cx="3073956"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Düzenli iletişim kurun</a:t>
            </a:r>
            <a:endParaRPr lang="en-US" sz="2187" dirty="0">
              <a:latin typeface="Arial" panose="020B0604020202020204" pitchFamily="34" charset="0"/>
              <a:cs typeface="Arial" panose="020B0604020202020204" pitchFamily="34" charset="0"/>
            </a:endParaRPr>
          </a:p>
        </p:txBody>
      </p:sp>
      <p:sp>
        <p:nvSpPr>
          <p:cNvPr id="8" name="Text 5"/>
          <p:cNvSpPr/>
          <p:nvPr/>
        </p:nvSpPr>
        <p:spPr>
          <a:xfrm>
            <a:off x="2760107" y="3854053"/>
            <a:ext cx="4444008" cy="1066205"/>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bireyleriyle günlük veya haftalık düzenli olarak bir araya gelin ve önemli konuları konuşun.</a:t>
            </a:r>
            <a:endParaRPr lang="en-US" sz="1750" dirty="0">
              <a:latin typeface="Arial" panose="020B0604020202020204" pitchFamily="34" charset="0"/>
              <a:cs typeface="Arial" panose="020B0604020202020204" pitchFamily="34" charset="0"/>
            </a:endParaRPr>
          </a:p>
        </p:txBody>
      </p:sp>
      <p:sp>
        <p:nvSpPr>
          <p:cNvPr id="9" name="Shape 6"/>
          <p:cNvSpPr/>
          <p:nvPr/>
        </p:nvSpPr>
        <p:spPr>
          <a:xfrm>
            <a:off x="7426285" y="3297317"/>
            <a:ext cx="499943" cy="499943"/>
          </a:xfrm>
          <a:prstGeom prst="roundRect">
            <a:avLst>
              <a:gd name="adj" fmla="val 20000"/>
            </a:avLst>
          </a:prstGeom>
          <a:solidFill>
            <a:srgbClr val="CCEEFF"/>
          </a:solidFill>
          <a:ln w="7620">
            <a:solidFill>
              <a:srgbClr val="B2D4E5"/>
            </a:solidFill>
            <a:prstDash val="solid"/>
          </a:ln>
        </p:spPr>
      </p:sp>
      <p:sp>
        <p:nvSpPr>
          <p:cNvPr id="10" name="Text 7"/>
          <p:cNvSpPr/>
          <p:nvPr/>
        </p:nvSpPr>
        <p:spPr>
          <a:xfrm>
            <a:off x="7579162" y="3338989"/>
            <a:ext cx="194072" cy="416481"/>
          </a:xfrm>
          <a:prstGeom prst="rect">
            <a:avLst/>
          </a:prstGeom>
          <a:noFill/>
          <a:ln/>
        </p:spPr>
        <p:txBody>
          <a:bodyPr wrap="none" rtlCol="0" anchor="t"/>
          <a:lstStyle/>
          <a:p>
            <a:pPr marL="0" indent="0" algn="ctr">
              <a:lnSpc>
                <a:spcPts val="3281"/>
              </a:lnSpc>
              <a:buNone/>
            </a:pPr>
            <a:r>
              <a:rPr lang="tr-TR" sz="2624" b="1" dirty="0">
                <a:solidFill>
                  <a:srgbClr val="272525"/>
                </a:solidFill>
                <a:ea typeface="p22-mackinac-pro" pitchFamily="34" charset="-122"/>
              </a:rPr>
              <a:t>2</a:t>
            </a:r>
            <a:endParaRPr lang="en-US" sz="2624" dirty="0"/>
          </a:p>
        </p:txBody>
      </p:sp>
      <p:sp>
        <p:nvSpPr>
          <p:cNvPr id="11" name="Text 8"/>
          <p:cNvSpPr/>
          <p:nvPr/>
        </p:nvSpPr>
        <p:spPr>
          <a:xfrm>
            <a:off x="8148399" y="3373636"/>
            <a:ext cx="4166235"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Etkin dinlemeyi pratiğe dökün</a:t>
            </a:r>
            <a:endParaRPr lang="en-US" sz="2187" dirty="0">
              <a:latin typeface="Arial" panose="020B0604020202020204" pitchFamily="34" charset="0"/>
              <a:cs typeface="Arial" panose="020B0604020202020204" pitchFamily="34" charset="0"/>
            </a:endParaRPr>
          </a:p>
        </p:txBody>
      </p:sp>
      <p:sp>
        <p:nvSpPr>
          <p:cNvPr id="12" name="Text 9"/>
          <p:cNvSpPr/>
          <p:nvPr/>
        </p:nvSpPr>
        <p:spPr>
          <a:xfrm>
            <a:off x="8148399" y="3854053"/>
            <a:ext cx="4444008" cy="1066205"/>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Karşınızdakini dikkatle dinleyin, söylediklerini anlamaya çalışın ve empati kurun.</a:t>
            </a:r>
            <a:endParaRPr lang="en-US" sz="1750" dirty="0">
              <a:latin typeface="Arial" panose="020B0604020202020204" pitchFamily="34" charset="0"/>
              <a:cs typeface="Arial" panose="020B0604020202020204" pitchFamily="34" charset="0"/>
            </a:endParaRPr>
          </a:p>
        </p:txBody>
      </p:sp>
      <p:sp>
        <p:nvSpPr>
          <p:cNvPr id="13" name="Shape 10"/>
          <p:cNvSpPr/>
          <p:nvPr/>
        </p:nvSpPr>
        <p:spPr>
          <a:xfrm>
            <a:off x="2105680" y="5392341"/>
            <a:ext cx="499943" cy="499943"/>
          </a:xfrm>
          <a:prstGeom prst="roundRect">
            <a:avLst>
              <a:gd name="adj" fmla="val 20000"/>
            </a:avLst>
          </a:prstGeom>
          <a:solidFill>
            <a:srgbClr val="CCEEFF"/>
          </a:solidFill>
          <a:ln w="7620">
            <a:solidFill>
              <a:srgbClr val="B2D4E5"/>
            </a:solidFill>
            <a:prstDash val="solid"/>
          </a:ln>
        </p:spPr>
      </p:sp>
      <p:sp>
        <p:nvSpPr>
          <p:cNvPr id="14" name="Text 11"/>
          <p:cNvSpPr/>
          <p:nvPr/>
        </p:nvSpPr>
        <p:spPr>
          <a:xfrm>
            <a:off x="2188131" y="5357693"/>
            <a:ext cx="199668" cy="416481"/>
          </a:xfrm>
          <a:prstGeom prst="rect">
            <a:avLst/>
          </a:prstGeom>
          <a:noFill/>
          <a:ln/>
        </p:spPr>
        <p:txBody>
          <a:bodyPr wrap="none" rtlCol="0" anchor="t"/>
          <a:lstStyle/>
          <a:p>
            <a:pPr marL="0" indent="0" algn="ctr">
              <a:lnSpc>
                <a:spcPts val="3281"/>
              </a:lnSpc>
              <a:buNone/>
            </a:pPr>
            <a:r>
              <a:rPr lang="tr-TR" sz="2624" b="1" dirty="0">
                <a:solidFill>
                  <a:srgbClr val="272525"/>
                </a:solidFill>
                <a:ea typeface="p22-mackinac-pro" pitchFamily="34" charset="-122"/>
              </a:rPr>
              <a:t>3</a:t>
            </a:r>
            <a:endParaRPr lang="en-US" sz="2624" dirty="0"/>
          </a:p>
        </p:txBody>
      </p:sp>
      <p:sp>
        <p:nvSpPr>
          <p:cNvPr id="15" name="Text 12"/>
          <p:cNvSpPr/>
          <p:nvPr/>
        </p:nvSpPr>
        <p:spPr>
          <a:xfrm>
            <a:off x="2760107" y="5392341"/>
            <a:ext cx="2968347"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Sağlıklı sınırlar koyun</a:t>
            </a:r>
            <a:endParaRPr lang="en-US" sz="2187" dirty="0">
              <a:latin typeface="Arial" panose="020B0604020202020204" pitchFamily="34" charset="0"/>
              <a:cs typeface="Arial" panose="020B0604020202020204" pitchFamily="34" charset="0"/>
            </a:endParaRPr>
          </a:p>
        </p:txBody>
      </p:sp>
      <p:sp>
        <p:nvSpPr>
          <p:cNvPr id="16" name="Text 13"/>
          <p:cNvSpPr/>
          <p:nvPr/>
        </p:nvSpPr>
        <p:spPr>
          <a:xfrm>
            <a:off x="2760107" y="5872758"/>
            <a:ext cx="4444008" cy="1066205"/>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Kişisel alanlarınızı belirleyin ve birbirinize saygılı olun. Gereksiz tartışmalardan kaçının</a:t>
            </a:r>
            <a:r>
              <a:rPr lang="en-US" sz="1750" dirty="0">
                <a:solidFill>
                  <a:srgbClr val="272525"/>
                </a:solidFill>
                <a:latin typeface="Eudoxus Sans" pitchFamily="34" charset="0"/>
                <a:ea typeface="Eudoxus Sans" pitchFamily="34" charset="-122"/>
                <a:cs typeface="Eudoxus Sans" pitchFamily="34" charset="-120"/>
              </a:rPr>
              <a:t>.</a:t>
            </a:r>
            <a:endParaRPr lang="en-US" sz="1750" dirty="0"/>
          </a:p>
        </p:txBody>
      </p:sp>
      <p:sp>
        <p:nvSpPr>
          <p:cNvPr id="17" name="Shape 14"/>
          <p:cNvSpPr/>
          <p:nvPr/>
        </p:nvSpPr>
        <p:spPr>
          <a:xfrm>
            <a:off x="7426285" y="5316022"/>
            <a:ext cx="499943" cy="499943"/>
          </a:xfrm>
          <a:prstGeom prst="roundRect">
            <a:avLst>
              <a:gd name="adj" fmla="val 20000"/>
            </a:avLst>
          </a:prstGeom>
          <a:solidFill>
            <a:srgbClr val="CCEEFF"/>
          </a:solidFill>
          <a:ln w="7620">
            <a:solidFill>
              <a:srgbClr val="B2D4E5"/>
            </a:solidFill>
            <a:prstDash val="solid"/>
          </a:ln>
        </p:spPr>
      </p:sp>
      <p:sp>
        <p:nvSpPr>
          <p:cNvPr id="18" name="Text 15"/>
          <p:cNvSpPr/>
          <p:nvPr/>
        </p:nvSpPr>
        <p:spPr>
          <a:xfrm>
            <a:off x="7571184" y="5357693"/>
            <a:ext cx="210026" cy="416481"/>
          </a:xfrm>
          <a:prstGeom prst="rect">
            <a:avLst/>
          </a:prstGeom>
          <a:noFill/>
          <a:ln/>
        </p:spPr>
        <p:txBody>
          <a:bodyPr wrap="none" rtlCol="0" anchor="t"/>
          <a:lstStyle/>
          <a:p>
            <a:pPr marL="0" indent="0" algn="ctr">
              <a:lnSpc>
                <a:spcPts val="3281"/>
              </a:lnSpc>
              <a:buNone/>
            </a:pPr>
            <a:r>
              <a:rPr lang="tr-TR" sz="2624" b="1" dirty="0">
                <a:solidFill>
                  <a:srgbClr val="272525"/>
                </a:solidFill>
                <a:ea typeface="p22-mackinac-pro" pitchFamily="34" charset="-122"/>
              </a:rPr>
              <a:t>4</a:t>
            </a:r>
            <a:endParaRPr lang="en-US" sz="2624" dirty="0"/>
          </a:p>
        </p:txBody>
      </p:sp>
      <p:sp>
        <p:nvSpPr>
          <p:cNvPr id="19" name="Text 16"/>
          <p:cNvSpPr/>
          <p:nvPr/>
        </p:nvSpPr>
        <p:spPr>
          <a:xfrm>
            <a:off x="8148399" y="5392341"/>
            <a:ext cx="4028242"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Birlikte kaliteli zaman geçirin</a:t>
            </a:r>
            <a:endParaRPr lang="en-US" sz="2187" dirty="0">
              <a:latin typeface="Arial" panose="020B0604020202020204" pitchFamily="34" charset="0"/>
              <a:cs typeface="Arial" panose="020B0604020202020204" pitchFamily="34" charset="0"/>
            </a:endParaRPr>
          </a:p>
        </p:txBody>
      </p:sp>
      <p:sp>
        <p:nvSpPr>
          <p:cNvPr id="20" name="Text 17"/>
          <p:cNvSpPr/>
          <p:nvPr/>
        </p:nvSpPr>
        <p:spPr>
          <a:xfrm>
            <a:off x="8148399" y="5872758"/>
            <a:ext cx="4444008" cy="710803"/>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etkinlikleri, oyunlar veya hobiler aracılığıyla keyifli vakit geçirin.</a:t>
            </a:r>
            <a:endParaRPr lang="en-US" sz="17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1428155"/>
            <a:ext cx="8168325" cy="694373"/>
          </a:xfrm>
          <a:prstGeom prst="rect">
            <a:avLst/>
          </a:prstGeom>
          <a:noFill/>
          <a:ln/>
        </p:spPr>
        <p:txBody>
          <a:bodyPr wrap="non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Etkili İletişim Kurmanın Yolları</a:t>
            </a:r>
            <a:endParaRPr lang="en-US" sz="4374" dirty="0">
              <a:latin typeface="Arial" panose="020B0604020202020204" pitchFamily="34" charset="0"/>
              <a:cs typeface="Arial" panose="020B0604020202020204" pitchFamily="34" charset="0"/>
            </a:endParaRPr>
          </a:p>
        </p:txBody>
      </p:sp>
      <p:sp>
        <p:nvSpPr>
          <p:cNvPr id="5" name="Shape 2"/>
          <p:cNvSpPr/>
          <p:nvPr/>
        </p:nvSpPr>
        <p:spPr>
          <a:xfrm>
            <a:off x="2037993" y="2566868"/>
            <a:ext cx="5166122" cy="2006203"/>
          </a:xfrm>
          <a:prstGeom prst="roundRect">
            <a:avLst>
              <a:gd name="adj" fmla="val 4984"/>
            </a:avLst>
          </a:prstGeom>
          <a:solidFill>
            <a:srgbClr val="CCEEFF"/>
          </a:solidFill>
          <a:ln w="7620">
            <a:solidFill>
              <a:srgbClr val="B2D4E5"/>
            </a:solidFill>
            <a:prstDash val="solid"/>
          </a:ln>
        </p:spPr>
      </p:sp>
      <p:sp>
        <p:nvSpPr>
          <p:cNvPr id="6" name="Text 3"/>
          <p:cNvSpPr/>
          <p:nvPr/>
        </p:nvSpPr>
        <p:spPr>
          <a:xfrm>
            <a:off x="2267783" y="2796659"/>
            <a:ext cx="2777490"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Aktif Dinleme</a:t>
            </a:r>
            <a:endParaRPr lang="en-US" sz="2187" dirty="0">
              <a:latin typeface="Arial" panose="020B0604020202020204" pitchFamily="34" charset="0"/>
              <a:cs typeface="Arial" panose="020B0604020202020204" pitchFamily="34" charset="0"/>
            </a:endParaRPr>
          </a:p>
        </p:txBody>
      </p:sp>
      <p:sp>
        <p:nvSpPr>
          <p:cNvPr id="7" name="Text 4"/>
          <p:cNvSpPr/>
          <p:nvPr/>
        </p:nvSpPr>
        <p:spPr>
          <a:xfrm>
            <a:off x="2267783" y="3277076"/>
            <a:ext cx="4706541" cy="1066205"/>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bireyleriyle konuşurken dikkatli bir şekilde dinleyin, söylediklerini anlamaya çalışın ve geribildirim verin.</a:t>
            </a:r>
            <a:endParaRPr lang="en-US" sz="1750" dirty="0">
              <a:latin typeface="Arial" panose="020B0604020202020204" pitchFamily="34" charset="0"/>
              <a:cs typeface="Arial" panose="020B0604020202020204" pitchFamily="34" charset="0"/>
            </a:endParaRPr>
          </a:p>
        </p:txBody>
      </p:sp>
      <p:sp>
        <p:nvSpPr>
          <p:cNvPr id="8" name="Shape 5"/>
          <p:cNvSpPr/>
          <p:nvPr/>
        </p:nvSpPr>
        <p:spPr>
          <a:xfrm>
            <a:off x="7426285" y="2566868"/>
            <a:ext cx="5166122" cy="2006203"/>
          </a:xfrm>
          <a:prstGeom prst="roundRect">
            <a:avLst>
              <a:gd name="adj" fmla="val 4984"/>
            </a:avLst>
          </a:prstGeom>
          <a:solidFill>
            <a:srgbClr val="CCEEFF"/>
          </a:solidFill>
          <a:ln w="7620">
            <a:solidFill>
              <a:srgbClr val="B2D4E5"/>
            </a:solidFill>
            <a:prstDash val="solid"/>
          </a:ln>
        </p:spPr>
      </p:sp>
      <p:sp>
        <p:nvSpPr>
          <p:cNvPr id="9" name="Text 6"/>
          <p:cNvSpPr/>
          <p:nvPr/>
        </p:nvSpPr>
        <p:spPr>
          <a:xfrm>
            <a:off x="7656076" y="2796659"/>
            <a:ext cx="2805232"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Açık ve Dürüst Olma</a:t>
            </a:r>
            <a:endParaRPr lang="en-US" sz="2187" dirty="0">
              <a:latin typeface="Arial" panose="020B0604020202020204" pitchFamily="34" charset="0"/>
              <a:cs typeface="Arial" panose="020B0604020202020204" pitchFamily="34" charset="0"/>
            </a:endParaRPr>
          </a:p>
        </p:txBody>
      </p:sp>
      <p:sp>
        <p:nvSpPr>
          <p:cNvPr id="10" name="Text 7"/>
          <p:cNvSpPr/>
          <p:nvPr/>
        </p:nvSpPr>
        <p:spPr>
          <a:xfrm>
            <a:off x="7656076" y="3277076"/>
            <a:ext cx="4706541" cy="710803"/>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Hislerinizi ve görüşlerinizi açıkça ifade edin, ama suçlayıcı olmamaya özen gösterin.</a:t>
            </a:r>
            <a:endParaRPr lang="en-US" sz="1750" dirty="0">
              <a:latin typeface="Arial" panose="020B0604020202020204" pitchFamily="34" charset="0"/>
              <a:cs typeface="Arial" panose="020B0604020202020204" pitchFamily="34" charset="0"/>
            </a:endParaRPr>
          </a:p>
        </p:txBody>
      </p:sp>
      <p:sp>
        <p:nvSpPr>
          <p:cNvPr id="11" name="Shape 8"/>
          <p:cNvSpPr/>
          <p:nvPr/>
        </p:nvSpPr>
        <p:spPr>
          <a:xfrm>
            <a:off x="2037993" y="4795242"/>
            <a:ext cx="5166122" cy="2006203"/>
          </a:xfrm>
          <a:prstGeom prst="roundRect">
            <a:avLst>
              <a:gd name="adj" fmla="val 4984"/>
            </a:avLst>
          </a:prstGeom>
          <a:solidFill>
            <a:srgbClr val="CCEEFF"/>
          </a:solidFill>
          <a:ln w="7620">
            <a:solidFill>
              <a:srgbClr val="B2D4E5"/>
            </a:solidFill>
            <a:prstDash val="solid"/>
          </a:ln>
        </p:spPr>
      </p:sp>
      <p:sp>
        <p:nvSpPr>
          <p:cNvPr id="12" name="Text 9"/>
          <p:cNvSpPr/>
          <p:nvPr/>
        </p:nvSpPr>
        <p:spPr>
          <a:xfrm>
            <a:off x="2267783" y="5025033"/>
            <a:ext cx="2777490"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Empati Kurma</a:t>
            </a:r>
            <a:endParaRPr lang="en-US" sz="2187" dirty="0">
              <a:latin typeface="Arial" panose="020B0604020202020204" pitchFamily="34" charset="0"/>
              <a:cs typeface="Arial" panose="020B0604020202020204" pitchFamily="34" charset="0"/>
            </a:endParaRPr>
          </a:p>
        </p:txBody>
      </p:sp>
      <p:sp>
        <p:nvSpPr>
          <p:cNvPr id="13" name="Text 10"/>
          <p:cNvSpPr/>
          <p:nvPr/>
        </p:nvSpPr>
        <p:spPr>
          <a:xfrm>
            <a:off x="2267783" y="5505450"/>
            <a:ext cx="4706541" cy="1066205"/>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bireylerinin bakış açılarını anlayın, onların duygularına önem verin ve kendilerini anladığınızı gösterin.</a:t>
            </a:r>
            <a:endParaRPr lang="en-US" sz="1750" dirty="0">
              <a:latin typeface="Arial" panose="020B0604020202020204" pitchFamily="34" charset="0"/>
              <a:cs typeface="Arial" panose="020B0604020202020204" pitchFamily="34" charset="0"/>
            </a:endParaRPr>
          </a:p>
        </p:txBody>
      </p:sp>
      <p:sp>
        <p:nvSpPr>
          <p:cNvPr id="14" name="Shape 11"/>
          <p:cNvSpPr/>
          <p:nvPr/>
        </p:nvSpPr>
        <p:spPr>
          <a:xfrm>
            <a:off x="7426285" y="4795242"/>
            <a:ext cx="5166122" cy="2006203"/>
          </a:xfrm>
          <a:prstGeom prst="roundRect">
            <a:avLst>
              <a:gd name="adj" fmla="val 4984"/>
            </a:avLst>
          </a:prstGeom>
          <a:solidFill>
            <a:srgbClr val="CCEEFF"/>
          </a:solidFill>
          <a:ln w="7620">
            <a:solidFill>
              <a:srgbClr val="B2D4E5"/>
            </a:solidFill>
            <a:prstDash val="solid"/>
          </a:ln>
        </p:spPr>
      </p:sp>
      <p:sp>
        <p:nvSpPr>
          <p:cNvPr id="15" name="Text 12"/>
          <p:cNvSpPr/>
          <p:nvPr/>
        </p:nvSpPr>
        <p:spPr>
          <a:xfrm>
            <a:off x="7656076" y="5025033"/>
            <a:ext cx="3434953" cy="347186"/>
          </a:xfrm>
          <a:prstGeom prst="rect">
            <a:avLst/>
          </a:prstGeom>
          <a:noFill/>
          <a:ln/>
        </p:spPr>
        <p:txBody>
          <a:bodyPr wrap="none" rtlCol="0" anchor="t"/>
          <a:lstStyle/>
          <a:p>
            <a:pPr marL="0" indent="0">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Etkili Geribildirim Verme</a:t>
            </a:r>
            <a:endParaRPr lang="en-US" sz="2187" dirty="0">
              <a:latin typeface="Arial" panose="020B0604020202020204" pitchFamily="34" charset="0"/>
              <a:cs typeface="Arial" panose="020B0604020202020204" pitchFamily="34" charset="0"/>
            </a:endParaRPr>
          </a:p>
        </p:txBody>
      </p:sp>
      <p:sp>
        <p:nvSpPr>
          <p:cNvPr id="16" name="Text 13"/>
          <p:cNvSpPr/>
          <p:nvPr/>
        </p:nvSpPr>
        <p:spPr>
          <a:xfrm>
            <a:off x="7656076" y="5505450"/>
            <a:ext cx="4706541" cy="710803"/>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Olumlu ve yapıcı geribildirim vererek iletişimi güçlendirin ve ilişkinizi geliştirin.</a:t>
            </a:r>
            <a:endParaRPr lang="en-US" sz="17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098715"/>
            <a:ext cx="7477601" cy="1388745"/>
          </a:xfrm>
          <a:prstGeom prst="rect">
            <a:avLst/>
          </a:prstGeom>
          <a:noFill/>
          <a:ln/>
        </p:spPr>
        <p:txBody>
          <a:bodyPr wrap="squar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Dinleme Becerisi Geliştirmek</a:t>
            </a:r>
            <a:endParaRPr lang="en-US" sz="4374" dirty="0">
              <a:latin typeface="Arial" panose="020B0604020202020204" pitchFamily="34" charset="0"/>
              <a:cs typeface="Arial" panose="020B0604020202020204" pitchFamily="34" charset="0"/>
            </a:endParaRPr>
          </a:p>
        </p:txBody>
      </p:sp>
      <p:sp>
        <p:nvSpPr>
          <p:cNvPr id="6" name="Text 2"/>
          <p:cNvSpPr/>
          <p:nvPr/>
        </p:nvSpPr>
        <p:spPr>
          <a:xfrm>
            <a:off x="1188601" y="3820716"/>
            <a:ext cx="7122200" cy="710803"/>
          </a:xfrm>
          <a:prstGeom prst="rect">
            <a:avLst/>
          </a:prstGeom>
          <a:noFill/>
          <a:ln/>
        </p:spPr>
        <p:txBody>
          <a:bodyPr wrap="square" rtlCol="0" anchor="t"/>
          <a:lstStyle/>
          <a:p>
            <a:pPr marL="342900" indent="-342900" algn="l">
              <a:lnSpc>
                <a:spcPts val="2799"/>
              </a:lnSpc>
              <a:buSzPct val="100000"/>
              <a:buFont typeface="+mj-lt"/>
              <a:buAutoNum type="arabicPeriod"/>
            </a:pPr>
            <a:r>
              <a:rPr lang="en-US" sz="1750" dirty="0">
                <a:solidFill>
                  <a:srgbClr val="272525"/>
                </a:solidFill>
                <a:latin typeface="Arial" panose="020B0604020202020204" pitchFamily="34" charset="0"/>
                <a:ea typeface="Eudoxus Sans" pitchFamily="34" charset="-122"/>
                <a:cs typeface="Arial" panose="020B0604020202020204" pitchFamily="34" charset="0"/>
              </a:rPr>
              <a:t>Aktif dinleme yapın: Konuşanı dikkatle dinleyin, göz kontağı kurun ve geri bildirimde bulunun.</a:t>
            </a:r>
            <a:endParaRPr lang="en-US" sz="1750" dirty="0">
              <a:latin typeface="Arial" panose="020B0604020202020204" pitchFamily="34" charset="0"/>
              <a:cs typeface="Arial" panose="020B0604020202020204" pitchFamily="34" charset="0"/>
            </a:endParaRPr>
          </a:p>
        </p:txBody>
      </p:sp>
      <p:sp>
        <p:nvSpPr>
          <p:cNvPr id="7" name="Text 3"/>
          <p:cNvSpPr/>
          <p:nvPr/>
        </p:nvSpPr>
        <p:spPr>
          <a:xfrm>
            <a:off x="1188601" y="4620339"/>
            <a:ext cx="7122200" cy="710803"/>
          </a:xfrm>
          <a:prstGeom prst="rect">
            <a:avLst/>
          </a:prstGeom>
          <a:noFill/>
          <a:ln/>
        </p:spPr>
        <p:txBody>
          <a:bodyPr wrap="square" rtlCol="0" anchor="t"/>
          <a:lstStyle/>
          <a:p>
            <a:pPr marL="342900" indent="-342900" algn="l">
              <a:lnSpc>
                <a:spcPts val="2799"/>
              </a:lnSpc>
              <a:buSzPct val="100000"/>
              <a:buFont typeface="+mj-lt"/>
              <a:buAutoNum type="arabicPeriod" startAt="2"/>
            </a:pPr>
            <a:r>
              <a:rPr lang="en-US" sz="1750" dirty="0">
                <a:solidFill>
                  <a:srgbClr val="272525"/>
                </a:solidFill>
                <a:latin typeface="Arial" panose="020B0604020202020204" pitchFamily="34" charset="0"/>
                <a:ea typeface="Eudoxus Sans" pitchFamily="34" charset="-122"/>
                <a:cs typeface="Arial" panose="020B0604020202020204" pitchFamily="34" charset="0"/>
              </a:rPr>
              <a:t>Empati kurun: Karşınızdakinin duygularını ve bakış açısını anlayın, bu sayede iletişiminiz daha güçlü olacaktır.</a:t>
            </a:r>
            <a:endParaRPr lang="en-US" sz="1750" dirty="0">
              <a:latin typeface="Arial" panose="020B0604020202020204" pitchFamily="34" charset="0"/>
              <a:cs typeface="Arial" panose="020B0604020202020204" pitchFamily="34" charset="0"/>
            </a:endParaRPr>
          </a:p>
        </p:txBody>
      </p:sp>
      <p:sp>
        <p:nvSpPr>
          <p:cNvPr id="8" name="Text 4"/>
          <p:cNvSpPr/>
          <p:nvPr/>
        </p:nvSpPr>
        <p:spPr>
          <a:xfrm>
            <a:off x="1188601" y="5419963"/>
            <a:ext cx="7122200" cy="710803"/>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dirty="0">
                <a:solidFill>
                  <a:srgbClr val="272525"/>
                </a:solidFill>
                <a:latin typeface="Arial" panose="020B0604020202020204" pitchFamily="34" charset="0"/>
                <a:ea typeface="Eudoxus Sans" pitchFamily="34" charset="-122"/>
                <a:cs typeface="Arial" panose="020B0604020202020204" pitchFamily="34" charset="0"/>
              </a:rPr>
              <a:t>Soru sorun: Anlamadığınız noktaları açıklığa kavuşturmak için açık uçlu sorular sorun.</a:t>
            </a:r>
            <a:endParaRPr lang="en-US" sz="17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4008001" y="1496735"/>
            <a:ext cx="6814066" cy="694373"/>
          </a:xfrm>
          <a:prstGeom prst="rect">
            <a:avLst/>
          </a:prstGeom>
          <a:noFill/>
          <a:ln/>
        </p:spPr>
        <p:txBody>
          <a:bodyPr wrap="non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Empati kurma ve anlama</a:t>
            </a:r>
            <a:endParaRPr lang="en-US" sz="4374" dirty="0">
              <a:latin typeface="Arial" panose="020B0604020202020204" pitchFamily="34" charset="0"/>
              <a:cs typeface="Arial" panose="020B0604020202020204" pitchFamily="34" charset="0"/>
            </a:endParaRPr>
          </a:p>
        </p:txBody>
      </p:sp>
      <p:sp>
        <p:nvSpPr>
          <p:cNvPr id="7" name="Shape 3"/>
          <p:cNvSpPr/>
          <p:nvPr/>
        </p:nvSpPr>
        <p:spPr>
          <a:xfrm>
            <a:off x="7293054" y="2524363"/>
            <a:ext cx="44410" cy="4208383"/>
          </a:xfrm>
          <a:prstGeom prst="roundRect">
            <a:avLst>
              <a:gd name="adj" fmla="val 225151"/>
            </a:avLst>
          </a:prstGeom>
          <a:solidFill>
            <a:srgbClr val="B2D4E5"/>
          </a:solidFill>
          <a:ln/>
        </p:spPr>
      </p:sp>
      <p:sp>
        <p:nvSpPr>
          <p:cNvPr id="8" name="Shape 4"/>
          <p:cNvSpPr/>
          <p:nvPr/>
        </p:nvSpPr>
        <p:spPr>
          <a:xfrm>
            <a:off x="6287631" y="2925663"/>
            <a:ext cx="777597" cy="44410"/>
          </a:xfrm>
          <a:prstGeom prst="roundRect">
            <a:avLst>
              <a:gd name="adj" fmla="val 225151"/>
            </a:avLst>
          </a:prstGeom>
          <a:solidFill>
            <a:srgbClr val="B2D4E5"/>
          </a:solidFill>
          <a:ln/>
        </p:spPr>
      </p:sp>
      <p:sp>
        <p:nvSpPr>
          <p:cNvPr id="9" name="Shape 5"/>
          <p:cNvSpPr/>
          <p:nvPr/>
        </p:nvSpPr>
        <p:spPr>
          <a:xfrm>
            <a:off x="7065228" y="2697956"/>
            <a:ext cx="499943" cy="499943"/>
          </a:xfrm>
          <a:prstGeom prst="roundRect">
            <a:avLst>
              <a:gd name="adj" fmla="val 20000"/>
            </a:avLst>
          </a:prstGeom>
          <a:solidFill>
            <a:srgbClr val="CCEEFF"/>
          </a:solidFill>
          <a:ln w="7620">
            <a:solidFill>
              <a:srgbClr val="B2D4E5"/>
            </a:solidFill>
            <a:prstDash val="solid"/>
          </a:ln>
        </p:spPr>
        <p:txBody>
          <a:bodyPr/>
          <a:lstStyle/>
          <a:p>
            <a:r>
              <a:rPr lang="tr-TR" sz="2400" dirty="0" smtClean="0">
                <a:latin typeface="Arial" panose="020B0604020202020204" pitchFamily="34" charset="0"/>
                <a:cs typeface="Arial" panose="020B0604020202020204" pitchFamily="34" charset="0"/>
              </a:rPr>
              <a:t>1</a:t>
            </a:r>
            <a:endParaRPr lang="tr-TR" sz="2400" dirty="0">
              <a:latin typeface="Arial" panose="020B0604020202020204" pitchFamily="34" charset="0"/>
              <a:cs typeface="Arial" panose="020B0604020202020204" pitchFamily="34" charset="0"/>
            </a:endParaRPr>
          </a:p>
        </p:txBody>
      </p:sp>
      <p:sp>
        <p:nvSpPr>
          <p:cNvPr id="11" name="Text 7"/>
          <p:cNvSpPr/>
          <p:nvPr/>
        </p:nvSpPr>
        <p:spPr>
          <a:xfrm>
            <a:off x="3315653" y="2746534"/>
            <a:ext cx="2777490" cy="347186"/>
          </a:xfrm>
          <a:prstGeom prst="rect">
            <a:avLst/>
          </a:prstGeom>
          <a:noFill/>
          <a:ln/>
        </p:spPr>
        <p:txBody>
          <a:bodyPr wrap="none" rtlCol="0" anchor="t"/>
          <a:lstStyle/>
          <a:p>
            <a:pPr marL="0" indent="0" algn="r">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Kendini Anlamak</a:t>
            </a:r>
            <a:endParaRPr lang="en-US" sz="2187" dirty="0">
              <a:latin typeface="Arial" panose="020B0604020202020204" pitchFamily="34" charset="0"/>
              <a:cs typeface="Arial" panose="020B0604020202020204" pitchFamily="34" charset="0"/>
            </a:endParaRPr>
          </a:p>
        </p:txBody>
      </p:sp>
      <p:sp>
        <p:nvSpPr>
          <p:cNvPr id="12" name="Text 8"/>
          <p:cNvSpPr/>
          <p:nvPr/>
        </p:nvSpPr>
        <p:spPr>
          <a:xfrm>
            <a:off x="2037993" y="3226951"/>
            <a:ext cx="4055150" cy="1066205"/>
          </a:xfrm>
          <a:prstGeom prst="rect">
            <a:avLst/>
          </a:prstGeom>
          <a:noFill/>
          <a:ln/>
        </p:spPr>
        <p:txBody>
          <a:bodyPr wrap="square" rtlCol="0" anchor="t"/>
          <a:lstStyle/>
          <a:p>
            <a:pPr marL="0" indent="0" algn="r">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Öncelikle kendi duygularınızı ve tepkilerinizi anlamak, empati kurabilmenizi kolaylaştırır</a:t>
            </a:r>
            <a:r>
              <a:rPr lang="en-US" sz="1750" dirty="0">
                <a:solidFill>
                  <a:srgbClr val="272525"/>
                </a:solidFill>
                <a:latin typeface="Eudoxus Sans" pitchFamily="34" charset="0"/>
                <a:ea typeface="Eudoxus Sans" pitchFamily="34" charset="-122"/>
                <a:cs typeface="Eudoxus Sans" pitchFamily="34" charset="-120"/>
              </a:rPr>
              <a:t>.</a:t>
            </a:r>
            <a:endParaRPr lang="en-US" sz="1750" dirty="0"/>
          </a:p>
        </p:txBody>
      </p:sp>
      <p:sp>
        <p:nvSpPr>
          <p:cNvPr id="13" name="Shape 9"/>
          <p:cNvSpPr/>
          <p:nvPr/>
        </p:nvSpPr>
        <p:spPr>
          <a:xfrm>
            <a:off x="7565172" y="4036516"/>
            <a:ext cx="777597" cy="44410"/>
          </a:xfrm>
          <a:prstGeom prst="roundRect">
            <a:avLst>
              <a:gd name="adj" fmla="val 225151"/>
            </a:avLst>
          </a:prstGeom>
          <a:solidFill>
            <a:srgbClr val="B2D4E5"/>
          </a:solidFill>
          <a:ln/>
        </p:spPr>
      </p:sp>
      <p:sp>
        <p:nvSpPr>
          <p:cNvPr id="14" name="Shape 10"/>
          <p:cNvSpPr/>
          <p:nvPr/>
        </p:nvSpPr>
        <p:spPr>
          <a:xfrm>
            <a:off x="7113312" y="3808809"/>
            <a:ext cx="499943" cy="499943"/>
          </a:xfrm>
          <a:prstGeom prst="roundRect">
            <a:avLst>
              <a:gd name="adj" fmla="val 20000"/>
            </a:avLst>
          </a:prstGeom>
          <a:solidFill>
            <a:srgbClr val="CCEEFF"/>
          </a:solidFill>
          <a:ln w="7620">
            <a:solidFill>
              <a:srgbClr val="B2D4E5"/>
            </a:solidFill>
            <a:prstDash val="solid"/>
          </a:ln>
        </p:spPr>
        <p:txBody>
          <a:bodyPr/>
          <a:lstStyle/>
          <a:p>
            <a:r>
              <a:rPr lang="tr-TR" sz="2400" dirty="0" smtClean="0">
                <a:latin typeface="Arial" panose="020B0604020202020204" pitchFamily="34" charset="0"/>
                <a:cs typeface="Arial" panose="020B0604020202020204" pitchFamily="34" charset="0"/>
              </a:rPr>
              <a:t>2</a:t>
            </a:r>
            <a:endParaRPr lang="tr-TR" sz="2400" dirty="0">
              <a:latin typeface="Arial" panose="020B0604020202020204" pitchFamily="34" charset="0"/>
              <a:cs typeface="Arial" panose="020B0604020202020204" pitchFamily="34" charset="0"/>
            </a:endParaRPr>
          </a:p>
        </p:txBody>
      </p:sp>
      <p:sp>
        <p:nvSpPr>
          <p:cNvPr id="15" name="Text 11"/>
          <p:cNvSpPr/>
          <p:nvPr/>
        </p:nvSpPr>
        <p:spPr>
          <a:xfrm>
            <a:off x="7218105" y="3850481"/>
            <a:ext cx="194072" cy="416481"/>
          </a:xfrm>
          <a:prstGeom prst="rect">
            <a:avLst/>
          </a:prstGeom>
          <a:noFill/>
          <a:ln/>
        </p:spPr>
        <p:txBody>
          <a:bodyPr wrap="none" rtlCol="0" anchor="t"/>
          <a:lstStyle/>
          <a:p>
            <a:pPr marL="0" indent="0" algn="ctr">
              <a:lnSpc>
                <a:spcPts val="3281"/>
              </a:lnSpc>
              <a:buNone/>
            </a:pPr>
            <a:endParaRPr lang="en-US" sz="2624" dirty="0"/>
          </a:p>
        </p:txBody>
      </p:sp>
      <p:sp>
        <p:nvSpPr>
          <p:cNvPr id="16" name="Text 12"/>
          <p:cNvSpPr/>
          <p:nvPr/>
        </p:nvSpPr>
        <p:spPr>
          <a:xfrm>
            <a:off x="8537258" y="3857387"/>
            <a:ext cx="3574971"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Başkasının Yerine Geçmek</a:t>
            </a:r>
            <a:endParaRPr lang="en-US" sz="2187" dirty="0">
              <a:latin typeface="Arial" panose="020B0604020202020204" pitchFamily="34" charset="0"/>
              <a:cs typeface="Arial" panose="020B0604020202020204" pitchFamily="34" charset="0"/>
            </a:endParaRPr>
          </a:p>
        </p:txBody>
      </p:sp>
      <p:sp>
        <p:nvSpPr>
          <p:cNvPr id="17" name="Text 13"/>
          <p:cNvSpPr/>
          <p:nvPr/>
        </p:nvSpPr>
        <p:spPr>
          <a:xfrm>
            <a:off x="8537258" y="4337804"/>
            <a:ext cx="4055150" cy="1066205"/>
          </a:xfrm>
          <a:prstGeom prst="rect">
            <a:avLst/>
          </a:prstGeom>
          <a:noFill/>
          <a:ln/>
        </p:spPr>
        <p:txBody>
          <a:bodyPr wrap="square" rtlCol="0" anchor="t"/>
          <a:lstStyle/>
          <a:p>
            <a:pPr marL="0" indent="0" algn="l">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Diğer kişinin bakış açısından olaylara bakmaya çalışın. Bu, onları daha iyi anlamanızı sağlar.</a:t>
            </a:r>
            <a:endParaRPr lang="en-US" sz="1750" dirty="0">
              <a:latin typeface="Arial" panose="020B0604020202020204" pitchFamily="34" charset="0"/>
              <a:cs typeface="Arial" panose="020B0604020202020204" pitchFamily="34" charset="0"/>
            </a:endParaRPr>
          </a:p>
        </p:txBody>
      </p:sp>
      <p:sp>
        <p:nvSpPr>
          <p:cNvPr id="18" name="Shape 14"/>
          <p:cNvSpPr/>
          <p:nvPr/>
        </p:nvSpPr>
        <p:spPr>
          <a:xfrm>
            <a:off x="6287631" y="5143083"/>
            <a:ext cx="777597" cy="44410"/>
          </a:xfrm>
          <a:prstGeom prst="roundRect">
            <a:avLst>
              <a:gd name="adj" fmla="val 225151"/>
            </a:avLst>
          </a:prstGeom>
          <a:solidFill>
            <a:srgbClr val="B2D4E5"/>
          </a:solidFill>
          <a:ln/>
        </p:spPr>
      </p:sp>
      <p:sp>
        <p:nvSpPr>
          <p:cNvPr id="19" name="Shape 15"/>
          <p:cNvSpPr/>
          <p:nvPr/>
        </p:nvSpPr>
        <p:spPr>
          <a:xfrm>
            <a:off x="7065228" y="4915376"/>
            <a:ext cx="499943" cy="499943"/>
          </a:xfrm>
          <a:prstGeom prst="roundRect">
            <a:avLst>
              <a:gd name="adj" fmla="val 20000"/>
            </a:avLst>
          </a:prstGeom>
          <a:solidFill>
            <a:srgbClr val="CCEEFF"/>
          </a:solidFill>
          <a:ln w="7620">
            <a:solidFill>
              <a:srgbClr val="B2D4E5"/>
            </a:solidFill>
            <a:prstDash val="solid"/>
          </a:ln>
        </p:spPr>
        <p:txBody>
          <a:bodyPr/>
          <a:lstStyle/>
          <a:p>
            <a:r>
              <a:rPr lang="tr-TR" sz="2400" dirty="0" smtClean="0">
                <a:latin typeface="Arial" panose="020B0604020202020204" pitchFamily="34" charset="0"/>
                <a:cs typeface="Arial" panose="020B0604020202020204" pitchFamily="34" charset="0"/>
              </a:rPr>
              <a:t>3</a:t>
            </a:r>
            <a:endParaRPr lang="tr-TR" sz="2400" dirty="0">
              <a:latin typeface="Arial" panose="020B0604020202020204" pitchFamily="34" charset="0"/>
              <a:cs typeface="Arial" panose="020B0604020202020204" pitchFamily="34" charset="0"/>
            </a:endParaRPr>
          </a:p>
        </p:txBody>
      </p:sp>
      <p:sp>
        <p:nvSpPr>
          <p:cNvPr id="20" name="Text 16"/>
          <p:cNvSpPr/>
          <p:nvPr/>
        </p:nvSpPr>
        <p:spPr>
          <a:xfrm>
            <a:off x="7215366" y="4957048"/>
            <a:ext cx="199668" cy="416481"/>
          </a:xfrm>
          <a:prstGeom prst="rect">
            <a:avLst/>
          </a:prstGeom>
          <a:noFill/>
          <a:ln/>
        </p:spPr>
        <p:txBody>
          <a:bodyPr wrap="none" rtlCol="0" anchor="t"/>
          <a:lstStyle/>
          <a:p>
            <a:pPr marL="0" indent="0" algn="ctr">
              <a:lnSpc>
                <a:spcPts val="3281"/>
              </a:lnSpc>
              <a:buNone/>
            </a:pPr>
            <a:endParaRPr lang="en-US" sz="2624" dirty="0"/>
          </a:p>
        </p:txBody>
      </p:sp>
      <p:sp>
        <p:nvSpPr>
          <p:cNvPr id="21" name="Text 17"/>
          <p:cNvSpPr/>
          <p:nvPr/>
        </p:nvSpPr>
        <p:spPr>
          <a:xfrm>
            <a:off x="3315653" y="4963954"/>
            <a:ext cx="2777490" cy="347186"/>
          </a:xfrm>
          <a:prstGeom prst="rect">
            <a:avLst/>
          </a:prstGeom>
          <a:noFill/>
          <a:ln/>
        </p:spPr>
        <p:txBody>
          <a:bodyPr wrap="none" rtlCol="0" anchor="t"/>
          <a:lstStyle/>
          <a:p>
            <a:pPr marL="0" indent="0" algn="r">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Etkin Dinleme</a:t>
            </a:r>
            <a:endParaRPr lang="en-US" sz="2187" dirty="0">
              <a:latin typeface="Arial" panose="020B0604020202020204" pitchFamily="34" charset="0"/>
              <a:cs typeface="Arial" panose="020B0604020202020204" pitchFamily="34" charset="0"/>
            </a:endParaRPr>
          </a:p>
        </p:txBody>
      </p:sp>
      <p:sp>
        <p:nvSpPr>
          <p:cNvPr id="22" name="Text 18"/>
          <p:cNvSpPr/>
          <p:nvPr/>
        </p:nvSpPr>
        <p:spPr>
          <a:xfrm>
            <a:off x="2037993" y="5444371"/>
            <a:ext cx="4055150" cy="1066205"/>
          </a:xfrm>
          <a:prstGeom prst="rect">
            <a:avLst/>
          </a:prstGeom>
          <a:noFill/>
          <a:ln/>
        </p:spPr>
        <p:txBody>
          <a:bodyPr wrap="square" rtlCol="0" anchor="t"/>
          <a:lstStyle/>
          <a:p>
            <a:pPr marL="0" indent="0" algn="r">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Aktif bir şekilde dinleyerek, karşınızdakinin duygu ve düşüncelerini kavramaya çalışın</a:t>
            </a:r>
            <a:r>
              <a:rPr lang="en-US" sz="1750" dirty="0">
                <a:solidFill>
                  <a:srgbClr val="272525"/>
                </a:solidFill>
                <a:latin typeface="Eudoxus Sans" pitchFamily="34" charset="0"/>
                <a:ea typeface="Eudoxus Sans" pitchFamily="34" charset="-122"/>
                <a:cs typeface="Eudoxus Sans" pitchFamily="34" charset="-120"/>
              </a:rPr>
              <a:t>.</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84553" y="0"/>
            <a:ext cx="14630400" cy="8229600"/>
          </a:xfrm>
          <a:prstGeom prst="rect">
            <a:avLst/>
          </a:prstGeom>
          <a:solidFill>
            <a:srgbClr val="FFFFFF">
              <a:alpha val="75000"/>
            </a:srgbClr>
          </a:solidFill>
          <a:ln/>
        </p:spPr>
      </p:sp>
      <p:sp>
        <p:nvSpPr>
          <p:cNvPr id="5" name="Text 1"/>
          <p:cNvSpPr/>
          <p:nvPr/>
        </p:nvSpPr>
        <p:spPr>
          <a:xfrm>
            <a:off x="833199" y="2890123"/>
            <a:ext cx="5611654" cy="694373"/>
          </a:xfrm>
          <a:prstGeom prst="rect">
            <a:avLst/>
          </a:prstGeom>
          <a:noFill/>
          <a:ln/>
        </p:spPr>
        <p:txBody>
          <a:bodyPr wrap="non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Açık ve Dürüst Olma</a:t>
            </a:r>
            <a:endParaRPr lang="en-US" sz="4374" dirty="0">
              <a:latin typeface="Arial" panose="020B0604020202020204" pitchFamily="34" charset="0"/>
              <a:cs typeface="Arial" panose="020B0604020202020204" pitchFamily="34" charset="0"/>
            </a:endParaRPr>
          </a:p>
        </p:txBody>
      </p:sp>
      <p:sp>
        <p:nvSpPr>
          <p:cNvPr id="6" name="Text 2"/>
          <p:cNvSpPr/>
          <p:nvPr/>
        </p:nvSpPr>
        <p:spPr>
          <a:xfrm>
            <a:off x="833199" y="3917752"/>
            <a:ext cx="7477601"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içi iletişimde açık ve dürüst olmak çok önemlidir. Ailede her bireyin düşüncelerini, duygularını ve ihtiyaçlarını rahatça ifade edebilmesi gerekir. Gizlenen veya yanlış anlaşılan konular aile içi uyumu bozar. Güven ve bağlılık sağlamak için samimi, yapıcı ve empati dolu bir iletişim şarttır.</a:t>
            </a:r>
            <a:endParaRPr lang="en-US" sz="1750" dirty="0">
              <a:latin typeface="Arial" panose="020B0604020202020204" pitchFamily="34" charset="0"/>
              <a:cs typeface="Arial" panose="020B0604020202020204" pitchFamily="34" charset="0"/>
            </a:endParaRPr>
          </a:p>
        </p:txBody>
      </p:sp>
      <p:pic>
        <p:nvPicPr>
          <p:cNvPr id="3075" name="Picture 3" descr="C:\Users\E\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244" y="2890123"/>
            <a:ext cx="5292297" cy="2899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1505903"/>
            <a:ext cx="5554980" cy="694373"/>
          </a:xfrm>
          <a:prstGeom prst="rect">
            <a:avLst/>
          </a:prstGeom>
          <a:noFill/>
          <a:ln/>
        </p:spPr>
        <p:txBody>
          <a:bodyPr wrap="non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Çatışma Yönetimi</a:t>
            </a:r>
            <a:endParaRPr lang="en-US" sz="4374" dirty="0">
              <a:latin typeface="Arial" panose="020B0604020202020204" pitchFamily="34" charset="0"/>
              <a:cs typeface="Arial" panose="020B0604020202020204" pitchFamily="34" charset="0"/>
            </a:endParaRPr>
          </a:p>
        </p:txBody>
      </p:sp>
      <p:sp>
        <p:nvSpPr>
          <p:cNvPr id="5" name="Text 2"/>
          <p:cNvSpPr/>
          <p:nvPr/>
        </p:nvSpPr>
        <p:spPr>
          <a:xfrm>
            <a:off x="2037993" y="2755702"/>
            <a:ext cx="2232065" cy="347186"/>
          </a:xfrm>
          <a:prstGeom prst="rect">
            <a:avLst/>
          </a:prstGeom>
          <a:noFill/>
          <a:ln/>
        </p:spPr>
        <p:txBody>
          <a:bodyPr wrap="none" rtlCol="0" anchor="t"/>
          <a:lstStyle/>
          <a:p>
            <a:pPr marL="0" indent="0">
              <a:lnSpc>
                <a:spcPts val="2734"/>
              </a:lnSpc>
              <a:buNone/>
            </a:pPr>
            <a:r>
              <a:rPr lang="en-US" sz="2187" b="1" dirty="0">
                <a:solidFill>
                  <a:srgbClr val="000000"/>
                </a:solidFill>
                <a:latin typeface="Arial" panose="020B0604020202020204" pitchFamily="34" charset="0"/>
                <a:ea typeface="p22-mackinac-pro" pitchFamily="34" charset="-122"/>
                <a:cs typeface="Arial" panose="020B0604020202020204" pitchFamily="34" charset="0"/>
              </a:rPr>
              <a:t>Anlamak</a:t>
            </a:r>
            <a:endParaRPr lang="en-US" sz="2187" dirty="0">
              <a:latin typeface="Arial" panose="020B0604020202020204" pitchFamily="34" charset="0"/>
              <a:cs typeface="Arial" panose="020B0604020202020204" pitchFamily="34" charset="0"/>
            </a:endParaRPr>
          </a:p>
        </p:txBody>
      </p:sp>
      <p:sp>
        <p:nvSpPr>
          <p:cNvPr id="6" name="Text 3"/>
          <p:cNvSpPr/>
          <p:nvPr/>
        </p:nvSpPr>
        <p:spPr>
          <a:xfrm>
            <a:off x="2037993" y="3325058"/>
            <a:ext cx="2232065" cy="3198614"/>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Çatışmaların temelindeki nedenleri anlamak, sorunları çözme yolunda ilk adımdır. Olumsuz duygular ve algılar çatışmaların artmasına neden olabilir.</a:t>
            </a:r>
            <a:endParaRPr lang="en-US" sz="1750" dirty="0">
              <a:latin typeface="Arial" panose="020B0604020202020204" pitchFamily="34" charset="0"/>
              <a:cs typeface="Arial" panose="020B0604020202020204" pitchFamily="34" charset="0"/>
            </a:endParaRPr>
          </a:p>
        </p:txBody>
      </p:sp>
      <p:sp>
        <p:nvSpPr>
          <p:cNvPr id="7" name="Text 4"/>
          <p:cNvSpPr/>
          <p:nvPr/>
        </p:nvSpPr>
        <p:spPr>
          <a:xfrm>
            <a:off x="4819650" y="2755702"/>
            <a:ext cx="2232065" cy="347186"/>
          </a:xfrm>
          <a:prstGeom prst="rect">
            <a:avLst/>
          </a:prstGeom>
          <a:noFill/>
          <a:ln/>
        </p:spPr>
        <p:txBody>
          <a:bodyPr wrap="none" rtlCol="0" anchor="t"/>
          <a:lstStyle/>
          <a:p>
            <a:pPr marL="0" indent="0">
              <a:lnSpc>
                <a:spcPts val="2734"/>
              </a:lnSpc>
              <a:buNone/>
            </a:pPr>
            <a:r>
              <a:rPr lang="en-US" sz="2187" b="1" dirty="0">
                <a:solidFill>
                  <a:srgbClr val="000000"/>
                </a:solidFill>
                <a:latin typeface="Arial" panose="020B0604020202020204" pitchFamily="34" charset="0"/>
                <a:ea typeface="p22-mackinac-pro" pitchFamily="34" charset="-122"/>
                <a:cs typeface="Arial" panose="020B0604020202020204" pitchFamily="34" charset="0"/>
              </a:rPr>
              <a:t>İletişim</a:t>
            </a:r>
            <a:endParaRPr lang="en-US" sz="2187" dirty="0">
              <a:latin typeface="Arial" panose="020B0604020202020204" pitchFamily="34" charset="0"/>
              <a:cs typeface="Arial" panose="020B0604020202020204" pitchFamily="34" charset="0"/>
            </a:endParaRPr>
          </a:p>
        </p:txBody>
      </p:sp>
      <p:sp>
        <p:nvSpPr>
          <p:cNvPr id="8" name="Text 5"/>
          <p:cNvSpPr/>
          <p:nvPr/>
        </p:nvSpPr>
        <p:spPr>
          <a:xfrm>
            <a:off x="4819650" y="3325058"/>
            <a:ext cx="2232065" cy="3198614"/>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Etkili iletişim, çatışmanın çözümünde kritik rol oynar. Duyguları açıkça ifade etmek, aktif dinlemek ve empati kurmak, çözüm odaklı yaklaşımlar geliştirir.</a:t>
            </a:r>
            <a:endParaRPr lang="en-US" sz="1750" dirty="0">
              <a:latin typeface="Arial" panose="020B0604020202020204" pitchFamily="34" charset="0"/>
              <a:cs typeface="Arial" panose="020B0604020202020204" pitchFamily="34" charset="0"/>
            </a:endParaRPr>
          </a:p>
        </p:txBody>
      </p:sp>
      <p:sp>
        <p:nvSpPr>
          <p:cNvPr id="9" name="Text 6"/>
          <p:cNvSpPr/>
          <p:nvPr/>
        </p:nvSpPr>
        <p:spPr>
          <a:xfrm>
            <a:off x="7601307" y="2755702"/>
            <a:ext cx="2232065" cy="347186"/>
          </a:xfrm>
          <a:prstGeom prst="rect">
            <a:avLst/>
          </a:prstGeom>
          <a:noFill/>
          <a:ln/>
        </p:spPr>
        <p:txBody>
          <a:bodyPr wrap="none" rtlCol="0" anchor="t"/>
          <a:lstStyle/>
          <a:p>
            <a:pPr marL="0" indent="0">
              <a:lnSpc>
                <a:spcPts val="2734"/>
              </a:lnSpc>
              <a:buNone/>
            </a:pPr>
            <a:r>
              <a:rPr lang="en-US" sz="2187" b="1" dirty="0">
                <a:solidFill>
                  <a:srgbClr val="000000"/>
                </a:solidFill>
                <a:latin typeface="Arial" panose="020B0604020202020204" pitchFamily="34" charset="0"/>
                <a:ea typeface="p22-mackinac-pro" pitchFamily="34" charset="-122"/>
                <a:cs typeface="Arial" panose="020B0604020202020204" pitchFamily="34" charset="0"/>
              </a:rPr>
              <a:t>Uzlaşma</a:t>
            </a:r>
            <a:endParaRPr lang="en-US" sz="2187" dirty="0">
              <a:latin typeface="Arial" panose="020B0604020202020204" pitchFamily="34" charset="0"/>
              <a:cs typeface="Arial" panose="020B0604020202020204" pitchFamily="34" charset="0"/>
            </a:endParaRPr>
          </a:p>
        </p:txBody>
      </p:sp>
      <p:sp>
        <p:nvSpPr>
          <p:cNvPr id="10" name="Text 7"/>
          <p:cNvSpPr/>
          <p:nvPr/>
        </p:nvSpPr>
        <p:spPr>
          <a:xfrm>
            <a:off x="7601307" y="3325058"/>
            <a:ext cx="2232065" cy="2843213"/>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Karşılıklı anlayış ve ödün verme, çatışmaları çözmenin en etkili yoludur. Taraflar birbirinin ihtiyaçlarını dikkate alarak ortak çözümler bulabilir.</a:t>
            </a:r>
            <a:endParaRPr lang="en-US" sz="1750" dirty="0">
              <a:latin typeface="Arial" panose="020B0604020202020204" pitchFamily="34" charset="0"/>
              <a:cs typeface="Arial" panose="020B0604020202020204" pitchFamily="34" charset="0"/>
            </a:endParaRPr>
          </a:p>
        </p:txBody>
      </p:sp>
      <p:sp>
        <p:nvSpPr>
          <p:cNvPr id="11" name="Text 8"/>
          <p:cNvSpPr/>
          <p:nvPr/>
        </p:nvSpPr>
        <p:spPr>
          <a:xfrm>
            <a:off x="10382964" y="2755702"/>
            <a:ext cx="2232065" cy="347186"/>
          </a:xfrm>
          <a:prstGeom prst="rect">
            <a:avLst/>
          </a:prstGeom>
          <a:noFill/>
          <a:ln/>
        </p:spPr>
        <p:txBody>
          <a:bodyPr wrap="none" rtlCol="0" anchor="t"/>
          <a:lstStyle/>
          <a:p>
            <a:pPr marL="0" indent="0">
              <a:lnSpc>
                <a:spcPts val="2734"/>
              </a:lnSpc>
              <a:buNone/>
            </a:pPr>
            <a:r>
              <a:rPr lang="en-US" sz="2187" b="1" dirty="0">
                <a:solidFill>
                  <a:srgbClr val="000000"/>
                </a:solidFill>
                <a:latin typeface="Arial" panose="020B0604020202020204" pitchFamily="34" charset="0"/>
                <a:ea typeface="p22-mackinac-pro" pitchFamily="34" charset="-122"/>
                <a:cs typeface="Arial" panose="020B0604020202020204" pitchFamily="34" charset="0"/>
              </a:rPr>
              <a:t>Esnek</a:t>
            </a:r>
            <a:r>
              <a:rPr lang="en-US" sz="2187" b="1" dirty="0">
                <a:solidFill>
                  <a:srgbClr val="000000"/>
                </a:solidFill>
                <a:latin typeface="p22-mackinac-pro" pitchFamily="34" charset="0"/>
                <a:ea typeface="p22-mackinac-pro" pitchFamily="34" charset="-122"/>
                <a:cs typeface="p22-mackinac-pro" pitchFamily="34" charset="-120"/>
              </a:rPr>
              <a:t> Olma</a:t>
            </a:r>
            <a:endParaRPr lang="en-US" sz="2187" dirty="0"/>
          </a:p>
        </p:txBody>
      </p:sp>
      <p:sp>
        <p:nvSpPr>
          <p:cNvPr id="12" name="Text 9"/>
          <p:cNvSpPr/>
          <p:nvPr/>
        </p:nvSpPr>
        <p:spPr>
          <a:xfrm>
            <a:off x="10382964" y="3325058"/>
            <a:ext cx="2232065" cy="3198614"/>
          </a:xfrm>
          <a:prstGeom prst="rect">
            <a:avLst/>
          </a:prstGeom>
          <a:noFill/>
          <a:ln/>
        </p:spPr>
        <p:txBody>
          <a:bodyPr wrap="square" rtlCol="0" anchor="t"/>
          <a:lstStyle/>
          <a:p>
            <a:pPr marL="0" indent="0">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Çatışmaları yönetirken esneklik göstermek, duruma uygun çözümler bulmayı kolaylaştırır. Katı tutumlar yerine yapıcı bir yaklaşım benimsemek önemlidir.</a:t>
            </a:r>
            <a:endParaRPr lang="en-US" sz="17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609618" y="1486614"/>
            <a:ext cx="8274248" cy="694373"/>
          </a:xfrm>
          <a:prstGeom prst="rect">
            <a:avLst/>
          </a:prstGeom>
          <a:noFill/>
          <a:ln/>
        </p:spPr>
        <p:txBody>
          <a:bodyPr wrap="non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Aile </a:t>
            </a:r>
            <a:r>
              <a:rPr lang="en-US" sz="4374" b="1" dirty="0" smtClean="0">
                <a:solidFill>
                  <a:srgbClr val="000000"/>
                </a:solidFill>
                <a:latin typeface="Arial" panose="020B0604020202020204" pitchFamily="34" charset="0"/>
                <a:ea typeface="p22-mackinac-pro" pitchFamily="34" charset="-122"/>
                <a:cs typeface="Arial" panose="020B0604020202020204" pitchFamily="34" charset="0"/>
              </a:rPr>
              <a:t>içi </a:t>
            </a:r>
            <a:r>
              <a:rPr lang="en-US" sz="4374" b="1" dirty="0">
                <a:solidFill>
                  <a:srgbClr val="000000"/>
                </a:solidFill>
                <a:latin typeface="Arial" panose="020B0604020202020204" pitchFamily="34" charset="0"/>
                <a:ea typeface="p22-mackinac-pro" pitchFamily="34" charset="-122"/>
                <a:cs typeface="Arial" panose="020B0604020202020204" pitchFamily="34" charset="0"/>
              </a:rPr>
              <a:t>roller ve sorumluluklar</a:t>
            </a:r>
            <a:endParaRPr lang="en-US" sz="4374" dirty="0">
              <a:latin typeface="Arial" panose="020B0604020202020204" pitchFamily="34" charset="0"/>
              <a:cs typeface="Arial" panose="020B0604020202020204" pitchFamily="34" charset="0"/>
            </a:endParaRPr>
          </a:p>
        </p:txBody>
      </p:sp>
      <p:pic>
        <p:nvPicPr>
          <p:cNvPr id="5" name="Image 1" descr="preencoded.png"/>
          <p:cNvPicPr>
            <a:picLocks noChangeAspect="1"/>
          </p:cNvPicPr>
          <p:nvPr/>
        </p:nvPicPr>
        <p:blipFill>
          <a:blip r:embed="rId4"/>
          <a:stretch>
            <a:fillRect/>
          </a:stretch>
        </p:blipFill>
        <p:spPr>
          <a:xfrm>
            <a:off x="2628543" y="3091576"/>
            <a:ext cx="444341" cy="444341"/>
          </a:xfrm>
          <a:prstGeom prst="rect">
            <a:avLst/>
          </a:prstGeom>
        </p:spPr>
      </p:pic>
      <p:sp>
        <p:nvSpPr>
          <p:cNvPr id="6" name="Text 2"/>
          <p:cNvSpPr/>
          <p:nvPr/>
        </p:nvSpPr>
        <p:spPr>
          <a:xfrm>
            <a:off x="2037993" y="3710940"/>
            <a:ext cx="2388632"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Aile Bireyleri</a:t>
            </a:r>
            <a:endParaRPr lang="en-US" sz="2187" dirty="0">
              <a:latin typeface="Arial" panose="020B0604020202020204" pitchFamily="34" charset="0"/>
              <a:cs typeface="Arial" panose="020B0604020202020204" pitchFamily="34" charset="0"/>
            </a:endParaRPr>
          </a:p>
        </p:txBody>
      </p:sp>
      <p:sp>
        <p:nvSpPr>
          <p:cNvPr id="7" name="Text 3"/>
          <p:cNvSpPr/>
          <p:nvPr/>
        </p:nvSpPr>
        <p:spPr>
          <a:xfrm>
            <a:off x="2037993" y="4191357"/>
            <a:ext cx="2388632"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içindeki her üyenin kendine özgü rolleri ve sorumlulukları vardır. Bunlar aile içi uyumun ve işleyişinin temelini oluşturur.</a:t>
            </a:r>
            <a:endParaRPr lang="en-US" sz="1750" dirty="0">
              <a:latin typeface="Arial" panose="020B0604020202020204" pitchFamily="34" charset="0"/>
              <a:cs typeface="Arial" panose="020B0604020202020204" pitchFamily="34" charset="0"/>
            </a:endParaRPr>
          </a:p>
        </p:txBody>
      </p:sp>
      <p:pic>
        <p:nvPicPr>
          <p:cNvPr id="8" name="Image 2" descr="preencoded.png"/>
          <p:cNvPicPr>
            <a:picLocks noChangeAspect="1"/>
          </p:cNvPicPr>
          <p:nvPr/>
        </p:nvPicPr>
        <p:blipFill>
          <a:blip r:embed="rId5"/>
          <a:stretch>
            <a:fillRect/>
          </a:stretch>
        </p:blipFill>
        <p:spPr>
          <a:xfrm>
            <a:off x="5359956" y="3091575"/>
            <a:ext cx="444341" cy="444341"/>
          </a:xfrm>
          <a:prstGeom prst="rect">
            <a:avLst/>
          </a:prstGeom>
        </p:spPr>
      </p:pic>
      <p:sp>
        <p:nvSpPr>
          <p:cNvPr id="9" name="Text 4"/>
          <p:cNvSpPr/>
          <p:nvPr/>
        </p:nvSpPr>
        <p:spPr>
          <a:xfrm>
            <a:off x="4759881" y="3710940"/>
            <a:ext cx="2388632"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Ev İşleri</a:t>
            </a:r>
            <a:endParaRPr lang="en-US" sz="2187" dirty="0">
              <a:latin typeface="Arial" panose="020B0604020202020204" pitchFamily="34" charset="0"/>
              <a:cs typeface="Arial" panose="020B0604020202020204" pitchFamily="34" charset="0"/>
            </a:endParaRPr>
          </a:p>
        </p:txBody>
      </p:sp>
      <p:sp>
        <p:nvSpPr>
          <p:cNvPr id="10" name="Text 5"/>
          <p:cNvSpPr/>
          <p:nvPr/>
        </p:nvSpPr>
        <p:spPr>
          <a:xfrm>
            <a:off x="4759881" y="4191357"/>
            <a:ext cx="2388632" cy="1777008"/>
          </a:xfrm>
          <a:prstGeom prst="rect">
            <a:avLst/>
          </a:prstGeom>
          <a:noFill/>
          <a:ln/>
        </p:spPr>
        <p:txBody>
          <a:bodyPr wrap="square" rtlCol="0" anchor="t"/>
          <a:lstStyle/>
          <a:p>
            <a:pPr marL="0" indent="0" algn="l">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Ev içindeki günlük işlerin adil bir şekilde paylaşılması, aile içi sorumluluğun yerine getirilmesini sağlar.</a:t>
            </a:r>
            <a:endParaRPr lang="en-US" sz="1750" dirty="0">
              <a:latin typeface="Arial" panose="020B0604020202020204" pitchFamily="34" charset="0"/>
              <a:cs typeface="Arial" panose="020B0604020202020204" pitchFamily="34" charset="0"/>
            </a:endParaRPr>
          </a:p>
        </p:txBody>
      </p:sp>
      <p:pic>
        <p:nvPicPr>
          <p:cNvPr id="11" name="Image 3" descr="preencoded.png"/>
          <p:cNvPicPr>
            <a:picLocks noChangeAspect="1"/>
          </p:cNvPicPr>
          <p:nvPr/>
        </p:nvPicPr>
        <p:blipFill>
          <a:blip r:embed="rId5"/>
          <a:stretch>
            <a:fillRect/>
          </a:stretch>
        </p:blipFill>
        <p:spPr>
          <a:xfrm>
            <a:off x="8148518" y="3109671"/>
            <a:ext cx="444341" cy="444341"/>
          </a:xfrm>
          <a:prstGeom prst="rect">
            <a:avLst/>
          </a:prstGeom>
        </p:spPr>
      </p:pic>
      <p:sp>
        <p:nvSpPr>
          <p:cNvPr id="12" name="Text 6"/>
          <p:cNvSpPr/>
          <p:nvPr/>
        </p:nvSpPr>
        <p:spPr>
          <a:xfrm>
            <a:off x="7481768" y="3710940"/>
            <a:ext cx="2388632"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Karar Alma</a:t>
            </a:r>
            <a:endParaRPr lang="en-US" sz="2187" dirty="0">
              <a:latin typeface="Arial" panose="020B0604020202020204" pitchFamily="34" charset="0"/>
              <a:cs typeface="Arial" panose="020B0604020202020204" pitchFamily="34" charset="0"/>
            </a:endParaRPr>
          </a:p>
        </p:txBody>
      </p:sp>
      <p:sp>
        <p:nvSpPr>
          <p:cNvPr id="13" name="Text 7"/>
          <p:cNvSpPr/>
          <p:nvPr/>
        </p:nvSpPr>
        <p:spPr>
          <a:xfrm>
            <a:off x="7481768" y="4191357"/>
            <a:ext cx="2388632"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içindeki önemli kararların beraber alınması ve bireylerin fikirlerinin dikkate alınması, aile birliğini güçlendirir.</a:t>
            </a:r>
            <a:endParaRPr lang="en-US" sz="1750" dirty="0">
              <a:latin typeface="Arial" panose="020B0604020202020204" pitchFamily="34" charset="0"/>
              <a:cs typeface="Arial" panose="020B0604020202020204" pitchFamily="34" charset="0"/>
            </a:endParaRPr>
          </a:p>
        </p:txBody>
      </p:sp>
      <p:pic>
        <p:nvPicPr>
          <p:cNvPr id="14" name="Image 4" descr="preencoded.png"/>
          <p:cNvPicPr>
            <a:picLocks noChangeAspect="1"/>
          </p:cNvPicPr>
          <p:nvPr/>
        </p:nvPicPr>
        <p:blipFill>
          <a:blip r:embed="rId6"/>
          <a:stretch>
            <a:fillRect/>
          </a:stretch>
        </p:blipFill>
        <p:spPr>
          <a:xfrm>
            <a:off x="10879931" y="3109671"/>
            <a:ext cx="444341" cy="444341"/>
          </a:xfrm>
          <a:prstGeom prst="rect">
            <a:avLst/>
          </a:prstGeom>
        </p:spPr>
      </p:pic>
      <p:sp>
        <p:nvSpPr>
          <p:cNvPr id="15" name="Text 8"/>
          <p:cNvSpPr/>
          <p:nvPr/>
        </p:nvSpPr>
        <p:spPr>
          <a:xfrm>
            <a:off x="10203656" y="3710940"/>
            <a:ext cx="2388751"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Arial" panose="020B0604020202020204" pitchFamily="34" charset="0"/>
                <a:ea typeface="p22-mackinac-pro" pitchFamily="34" charset="-122"/>
                <a:cs typeface="Arial" panose="020B0604020202020204" pitchFamily="34" charset="0"/>
              </a:rPr>
              <a:t>Destek</a:t>
            </a:r>
            <a:r>
              <a:rPr lang="en-US" sz="2187" b="1" dirty="0">
                <a:solidFill>
                  <a:srgbClr val="272525"/>
                </a:solidFill>
                <a:latin typeface="p22-mackinac-pro" pitchFamily="34" charset="0"/>
                <a:ea typeface="p22-mackinac-pro" pitchFamily="34" charset="-122"/>
                <a:cs typeface="p22-mackinac-pro" pitchFamily="34" charset="-120"/>
              </a:rPr>
              <a:t> Olma</a:t>
            </a:r>
            <a:endParaRPr lang="en-US" sz="2187" dirty="0"/>
          </a:p>
        </p:txBody>
      </p:sp>
      <p:sp>
        <p:nvSpPr>
          <p:cNvPr id="16" name="Text 9"/>
          <p:cNvSpPr/>
          <p:nvPr/>
        </p:nvSpPr>
        <p:spPr>
          <a:xfrm>
            <a:off x="10203656" y="4191357"/>
            <a:ext cx="2388751"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üyelerinin birbirlerine duygusal ve pratik anlamda destek olmaları, aile içi dayanışmanın temelini oluşturur.</a:t>
            </a:r>
            <a:endParaRPr lang="en-US" sz="175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1346359"/>
            <a:ext cx="7734419" cy="694373"/>
          </a:xfrm>
          <a:prstGeom prst="rect">
            <a:avLst/>
          </a:prstGeom>
          <a:noFill/>
          <a:ln/>
        </p:spPr>
        <p:txBody>
          <a:bodyPr wrap="none" rtlCol="0" anchor="t"/>
          <a:lstStyle/>
          <a:p>
            <a:pPr marL="0" indent="0">
              <a:lnSpc>
                <a:spcPts val="5468"/>
              </a:lnSpc>
              <a:buNone/>
            </a:pPr>
            <a:r>
              <a:rPr lang="en-US" sz="4374" b="1" dirty="0">
                <a:solidFill>
                  <a:srgbClr val="000000"/>
                </a:solidFill>
                <a:latin typeface="Arial" panose="020B0604020202020204" pitchFamily="34" charset="0"/>
                <a:ea typeface="p22-mackinac-pro" pitchFamily="34" charset="-122"/>
                <a:cs typeface="Arial" panose="020B0604020202020204" pitchFamily="34" charset="0"/>
              </a:rPr>
              <a:t>Aile Bireyleri Arasındaki Bağ</a:t>
            </a:r>
            <a:endParaRPr lang="en-US" sz="4374" dirty="0">
              <a:latin typeface="Arial" panose="020B0604020202020204" pitchFamily="34" charset="0"/>
              <a:cs typeface="Arial" panose="020B0604020202020204" pitchFamily="34" charset="0"/>
            </a:endParaRPr>
          </a:p>
        </p:txBody>
      </p:sp>
      <p:sp>
        <p:nvSpPr>
          <p:cNvPr id="5" name="Text 2"/>
          <p:cNvSpPr/>
          <p:nvPr/>
        </p:nvSpPr>
        <p:spPr>
          <a:xfrm>
            <a:off x="2037993" y="2573893"/>
            <a:ext cx="5006221" cy="2132409"/>
          </a:xfrm>
          <a:prstGeom prst="rect">
            <a:avLst/>
          </a:prstGeom>
          <a:noFill/>
          <a:ln/>
        </p:spPr>
        <p:txBody>
          <a:bodyPr wrap="square" rtlCol="0" anchor="t"/>
          <a:lstStyle/>
          <a:p>
            <a:pPr marL="0" indent="0" algn="just">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Aile, bireylerin en yakın ve güvenli çevresidir. Aile bireyleri arasındaki bağ, aile üyelerinin birbirlerine olan sevgi, saygı ve güven duygularıyla şekillenir. Bu bağ, ailenin temelini oluşturur ve ailenin sağlıklı işleyişi için hayati önem taşır.</a:t>
            </a:r>
            <a:endParaRPr lang="en-US" sz="1750" dirty="0">
              <a:latin typeface="Arial" panose="020B0604020202020204" pitchFamily="34" charset="0"/>
              <a:cs typeface="Arial" panose="020B0604020202020204" pitchFamily="34" charset="0"/>
            </a:endParaRPr>
          </a:p>
        </p:txBody>
      </p:sp>
      <p:sp>
        <p:nvSpPr>
          <p:cNvPr id="6" name="Text 3"/>
          <p:cNvSpPr/>
          <p:nvPr/>
        </p:nvSpPr>
        <p:spPr>
          <a:xfrm>
            <a:off x="2037993" y="4906208"/>
            <a:ext cx="5006221" cy="1777008"/>
          </a:xfrm>
          <a:prstGeom prst="rect">
            <a:avLst/>
          </a:prstGeom>
          <a:noFill/>
          <a:ln/>
        </p:spPr>
        <p:txBody>
          <a:bodyPr wrap="square" rtlCol="0" anchor="t"/>
          <a:lstStyle/>
          <a:p>
            <a:pPr marL="0" indent="0" algn="just">
              <a:lnSpc>
                <a:spcPts val="2799"/>
              </a:lnSpc>
              <a:buNone/>
            </a:pPr>
            <a:r>
              <a:rPr lang="en-US" sz="1750" dirty="0">
                <a:solidFill>
                  <a:srgbClr val="272525"/>
                </a:solidFill>
                <a:latin typeface="Arial" panose="020B0604020202020204" pitchFamily="34" charset="0"/>
                <a:ea typeface="Eudoxus Sans" pitchFamily="34" charset="-122"/>
                <a:cs typeface="Arial" panose="020B0604020202020204" pitchFamily="34" charset="0"/>
              </a:rPr>
              <a:t>Güçlü bir aile bağı, aile bireylerinin birbirlerine destek olmasını, paylaşımda bulunmasını ve sorunlarla birlikte başa çıkmasını sağlar. Aile içindeki iletişim ve etkileşim, bu bağın güçlenmesine katkı sunar.</a:t>
            </a:r>
            <a:endParaRPr lang="en-US" sz="1750" dirty="0">
              <a:latin typeface="Arial" panose="020B0604020202020204" pitchFamily="34" charset="0"/>
              <a:cs typeface="Arial" panose="020B0604020202020204" pitchFamily="34" charset="0"/>
            </a:endParaRPr>
          </a:p>
        </p:txBody>
      </p:sp>
      <p:sp>
        <p:nvSpPr>
          <p:cNvPr id="7" name="Text 4"/>
          <p:cNvSpPr/>
          <p:nvPr/>
        </p:nvSpPr>
        <p:spPr>
          <a:xfrm>
            <a:off x="7593806" y="2573893"/>
            <a:ext cx="5006221" cy="355402"/>
          </a:xfrm>
          <a:prstGeom prst="rect">
            <a:avLst/>
          </a:prstGeom>
          <a:noFill/>
          <a:ln/>
        </p:spPr>
        <p:txBody>
          <a:bodyPr wrap="none" rtlCol="0" anchor="t"/>
          <a:lstStyle/>
          <a:p>
            <a:pPr marL="0" indent="0">
              <a:lnSpc>
                <a:spcPts val="2799"/>
              </a:lnSpc>
              <a:buNone/>
            </a:pPr>
            <a:endParaRPr lang="en-US" sz="1750" dirty="0"/>
          </a:p>
        </p:txBody>
      </p:sp>
      <p:pic>
        <p:nvPicPr>
          <p:cNvPr id="2050" name="Picture 2" descr="C:\Users\E\Desktop\pexels-dominika-roseclay-11669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199" y="2899589"/>
            <a:ext cx="5305425" cy="353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99942" y="595193"/>
            <a:ext cx="7888247" cy="676275"/>
          </a:xfrm>
          <a:prstGeom prst="rect">
            <a:avLst/>
          </a:prstGeom>
          <a:noFill/>
          <a:ln/>
        </p:spPr>
        <p:txBody>
          <a:bodyPr wrap="none" rtlCol="0" anchor="t"/>
          <a:lstStyle/>
          <a:p>
            <a:pPr marL="0" indent="0" algn="ctr">
              <a:lnSpc>
                <a:spcPts val="5325"/>
              </a:lnSpc>
              <a:buNone/>
            </a:pPr>
            <a:r>
              <a:rPr lang="en-US" sz="4000" b="1" dirty="0" smtClean="0">
                <a:solidFill>
                  <a:srgbClr val="000000"/>
                </a:solidFill>
                <a:latin typeface="Arial" panose="020B0604020202020204" pitchFamily="34" charset="0"/>
                <a:ea typeface="p22-mackinac-pro" pitchFamily="34" charset="-122"/>
                <a:cs typeface="Arial" panose="020B0604020202020204" pitchFamily="34" charset="0"/>
              </a:rPr>
              <a:t>Teknoloji</a:t>
            </a:r>
            <a:r>
              <a:rPr lang="tr-TR" sz="4000" b="1" dirty="0">
                <a:solidFill>
                  <a:srgbClr val="000000"/>
                </a:solidFill>
                <a:latin typeface="Arial" panose="020B0604020202020204" pitchFamily="34" charset="0"/>
                <a:ea typeface="p22-mackinac-pro" pitchFamily="34" charset="-122"/>
                <a:cs typeface="Arial" panose="020B0604020202020204" pitchFamily="34" charset="0"/>
              </a:rPr>
              <a:t> </a:t>
            </a:r>
            <a:r>
              <a:rPr lang="tr-TR" sz="4000" b="1" dirty="0" smtClean="0">
                <a:solidFill>
                  <a:srgbClr val="000000"/>
                </a:solidFill>
                <a:latin typeface="Arial" panose="020B0604020202020204" pitchFamily="34" charset="0"/>
                <a:ea typeface="p22-mackinac-pro" pitchFamily="34" charset="-122"/>
                <a:cs typeface="Arial" panose="020B0604020202020204" pitchFamily="34" charset="0"/>
              </a:rPr>
              <a:t>K</a:t>
            </a:r>
            <a:r>
              <a:rPr lang="en-US" sz="4000" b="1" dirty="0" smtClean="0">
                <a:solidFill>
                  <a:srgbClr val="000000"/>
                </a:solidFill>
                <a:latin typeface="Arial" panose="020B0604020202020204" pitchFamily="34" charset="0"/>
                <a:ea typeface="p22-mackinac-pro" pitchFamily="34" charset="-122"/>
                <a:cs typeface="Arial" panose="020B0604020202020204" pitchFamily="34" charset="0"/>
              </a:rPr>
              <a:t>ullanımının</a:t>
            </a:r>
            <a:r>
              <a:rPr lang="tr-TR" sz="4000" b="1" dirty="0">
                <a:solidFill>
                  <a:srgbClr val="000000"/>
                </a:solidFill>
                <a:latin typeface="Arial" panose="020B0604020202020204" pitchFamily="34" charset="0"/>
                <a:ea typeface="p22-mackinac-pro" pitchFamily="34" charset="-122"/>
                <a:cs typeface="Arial" panose="020B0604020202020204" pitchFamily="34" charset="0"/>
              </a:rPr>
              <a:t> </a:t>
            </a:r>
            <a:r>
              <a:rPr lang="tr-TR" sz="4000" b="1" dirty="0" smtClean="0">
                <a:solidFill>
                  <a:srgbClr val="000000"/>
                </a:solidFill>
                <a:latin typeface="Arial" panose="020B0604020202020204" pitchFamily="34" charset="0"/>
                <a:ea typeface="p22-mackinac-pro" pitchFamily="34" charset="-122"/>
                <a:cs typeface="Arial" panose="020B0604020202020204" pitchFamily="34" charset="0"/>
              </a:rPr>
              <a:t>E</a:t>
            </a:r>
            <a:r>
              <a:rPr lang="en-US" sz="4000" b="1" dirty="0" smtClean="0">
                <a:solidFill>
                  <a:srgbClr val="000000"/>
                </a:solidFill>
                <a:latin typeface="Arial" panose="020B0604020202020204" pitchFamily="34" charset="0"/>
                <a:ea typeface="p22-mackinac-pro" pitchFamily="34" charset="-122"/>
                <a:cs typeface="Arial" panose="020B0604020202020204" pitchFamily="34" charset="0"/>
              </a:rPr>
              <a:t>tkileri</a:t>
            </a:r>
            <a:endParaRPr lang="en-US" sz="4000" dirty="0">
              <a:latin typeface="Arial" panose="020B0604020202020204" pitchFamily="34" charset="0"/>
              <a:cs typeface="Arial" panose="020B0604020202020204" pitchFamily="34" charset="0"/>
            </a:endParaRPr>
          </a:p>
        </p:txBody>
      </p:sp>
      <p:sp>
        <p:nvSpPr>
          <p:cNvPr id="5" name="Shape 2"/>
          <p:cNvSpPr/>
          <p:nvPr/>
        </p:nvSpPr>
        <p:spPr>
          <a:xfrm>
            <a:off x="2175986" y="1704142"/>
            <a:ext cx="1713071" cy="1246703"/>
          </a:xfrm>
          <a:prstGeom prst="roundRect">
            <a:avLst>
              <a:gd name="adj" fmla="val 7811"/>
            </a:avLst>
          </a:prstGeom>
          <a:solidFill>
            <a:srgbClr val="CCEEFF"/>
          </a:solidFill>
          <a:ln w="7620">
            <a:solidFill>
              <a:srgbClr val="B2D4E5"/>
            </a:solidFill>
            <a:prstDash val="solid"/>
          </a:ln>
        </p:spPr>
      </p:sp>
      <p:sp>
        <p:nvSpPr>
          <p:cNvPr id="6" name="Text 3"/>
          <p:cNvSpPr/>
          <p:nvPr/>
        </p:nvSpPr>
        <p:spPr>
          <a:xfrm>
            <a:off x="2399943" y="2111097"/>
            <a:ext cx="109895" cy="432792"/>
          </a:xfrm>
          <a:prstGeom prst="rect">
            <a:avLst/>
          </a:prstGeom>
          <a:noFill/>
          <a:ln/>
        </p:spPr>
        <p:txBody>
          <a:bodyPr wrap="none" rtlCol="0" anchor="t"/>
          <a:lstStyle/>
          <a:p>
            <a:pPr marL="0" indent="0" algn="ctr">
              <a:lnSpc>
                <a:spcPts val="3408"/>
              </a:lnSpc>
              <a:buNone/>
            </a:pPr>
            <a:r>
              <a:rPr lang="tr-TR" sz="2130" dirty="0" smtClean="0">
                <a:latin typeface="Arial" panose="020B0604020202020204" pitchFamily="34" charset="0"/>
                <a:cs typeface="Arial" panose="020B0604020202020204" pitchFamily="34" charset="0"/>
              </a:rPr>
              <a:t>1</a:t>
            </a:r>
            <a:endParaRPr lang="en-US" sz="2130" dirty="0">
              <a:latin typeface="Arial" panose="020B0604020202020204" pitchFamily="34" charset="0"/>
              <a:cs typeface="Arial" panose="020B0604020202020204" pitchFamily="34" charset="0"/>
            </a:endParaRPr>
          </a:p>
        </p:txBody>
      </p:sp>
      <p:sp>
        <p:nvSpPr>
          <p:cNvPr id="7" name="Text 4"/>
          <p:cNvSpPr/>
          <p:nvPr/>
        </p:nvSpPr>
        <p:spPr>
          <a:xfrm>
            <a:off x="4105394" y="1920478"/>
            <a:ext cx="2704743" cy="338138"/>
          </a:xfrm>
          <a:prstGeom prst="rect">
            <a:avLst/>
          </a:prstGeom>
          <a:noFill/>
          <a:ln/>
        </p:spPr>
        <p:txBody>
          <a:bodyPr wrap="none" rtlCol="0" anchor="t"/>
          <a:lstStyle/>
          <a:p>
            <a:pPr marL="0" indent="0" algn="l">
              <a:lnSpc>
                <a:spcPts val="2662"/>
              </a:lnSpc>
              <a:buNone/>
            </a:pPr>
            <a:r>
              <a:rPr lang="en-US" sz="2130" b="1" dirty="0">
                <a:solidFill>
                  <a:srgbClr val="272525"/>
                </a:solidFill>
                <a:latin typeface="Arial" panose="020B0604020202020204" pitchFamily="34" charset="0"/>
                <a:ea typeface="p22-mackinac-pro" pitchFamily="34" charset="-122"/>
                <a:cs typeface="Arial" panose="020B0604020202020204" pitchFamily="34" charset="0"/>
              </a:rPr>
              <a:t>Bağımlılık</a:t>
            </a:r>
            <a:endParaRPr lang="en-US" sz="2130" dirty="0">
              <a:latin typeface="Arial" panose="020B0604020202020204" pitchFamily="34" charset="0"/>
              <a:cs typeface="Arial" panose="020B0604020202020204" pitchFamily="34" charset="0"/>
            </a:endParaRPr>
          </a:p>
        </p:txBody>
      </p:sp>
      <p:sp>
        <p:nvSpPr>
          <p:cNvPr id="8" name="Text 5"/>
          <p:cNvSpPr/>
          <p:nvPr/>
        </p:nvSpPr>
        <p:spPr>
          <a:xfrm>
            <a:off x="4105394" y="2388394"/>
            <a:ext cx="5036225" cy="346115"/>
          </a:xfrm>
          <a:prstGeom prst="rect">
            <a:avLst/>
          </a:prstGeom>
          <a:noFill/>
          <a:ln/>
        </p:spPr>
        <p:txBody>
          <a:bodyPr wrap="none" rtlCol="0" anchor="t"/>
          <a:lstStyle/>
          <a:p>
            <a:pPr marL="0" indent="0" algn="l">
              <a:lnSpc>
                <a:spcPts val="2726"/>
              </a:lnSpc>
              <a:buNone/>
            </a:pPr>
            <a:r>
              <a:rPr lang="en-US" sz="1704" dirty="0">
                <a:solidFill>
                  <a:srgbClr val="272525"/>
                </a:solidFill>
                <a:latin typeface="Arial" panose="020B0604020202020204" pitchFamily="34" charset="0"/>
                <a:ea typeface="Eudoxus Sans" pitchFamily="34" charset="-122"/>
                <a:cs typeface="Arial" panose="020B0604020202020204" pitchFamily="34" charset="0"/>
              </a:rPr>
              <a:t>Teknoloji</a:t>
            </a:r>
            <a:r>
              <a:rPr lang="en-US" sz="1704" dirty="0">
                <a:solidFill>
                  <a:srgbClr val="272525"/>
                </a:solidFill>
                <a:latin typeface="Eudoxus Sans" pitchFamily="34" charset="0"/>
                <a:ea typeface="Eudoxus Sans" pitchFamily="34" charset="-122"/>
                <a:cs typeface="Eudoxus Sans" pitchFamily="34" charset="-120"/>
              </a:rPr>
              <a:t> </a:t>
            </a:r>
            <a:r>
              <a:rPr lang="en-US" sz="1704" dirty="0">
                <a:solidFill>
                  <a:srgbClr val="272525"/>
                </a:solidFill>
                <a:latin typeface="Arial" panose="020B0604020202020204" pitchFamily="34" charset="0"/>
                <a:ea typeface="Eudoxus Sans" pitchFamily="34" charset="-122"/>
                <a:cs typeface="Arial" panose="020B0604020202020204" pitchFamily="34" charset="0"/>
              </a:rPr>
              <a:t>bağımlılığı</a:t>
            </a:r>
            <a:r>
              <a:rPr lang="en-US" sz="1704" dirty="0">
                <a:solidFill>
                  <a:srgbClr val="272525"/>
                </a:solidFill>
                <a:latin typeface="Eudoxus Sans" pitchFamily="34" charset="0"/>
                <a:ea typeface="Eudoxus Sans" pitchFamily="34" charset="-122"/>
                <a:cs typeface="Eudoxus Sans" pitchFamily="34" charset="-120"/>
              </a:rPr>
              <a:t> aile içi iletişimi olumsuz etkiler.</a:t>
            </a:r>
            <a:endParaRPr lang="en-US" sz="1704" dirty="0"/>
          </a:p>
        </p:txBody>
      </p:sp>
      <p:sp>
        <p:nvSpPr>
          <p:cNvPr id="9" name="Shape 6"/>
          <p:cNvSpPr/>
          <p:nvPr/>
        </p:nvSpPr>
        <p:spPr>
          <a:xfrm>
            <a:off x="3997166" y="2926050"/>
            <a:ext cx="8349139" cy="21610"/>
          </a:xfrm>
          <a:prstGeom prst="roundRect">
            <a:avLst>
              <a:gd name="adj" fmla="val 450603"/>
            </a:avLst>
          </a:prstGeom>
          <a:solidFill>
            <a:srgbClr val="B2D4E5"/>
          </a:solidFill>
          <a:ln/>
        </p:spPr>
      </p:sp>
      <p:sp>
        <p:nvSpPr>
          <p:cNvPr id="10" name="Shape 7"/>
          <p:cNvSpPr/>
          <p:nvPr/>
        </p:nvSpPr>
        <p:spPr>
          <a:xfrm>
            <a:off x="2175986" y="3058954"/>
            <a:ext cx="3426143" cy="1246703"/>
          </a:xfrm>
          <a:prstGeom prst="roundRect">
            <a:avLst>
              <a:gd name="adj" fmla="val 7811"/>
            </a:avLst>
          </a:prstGeom>
          <a:solidFill>
            <a:srgbClr val="CCEEFF"/>
          </a:solidFill>
          <a:ln w="7620">
            <a:solidFill>
              <a:srgbClr val="B2D4E5"/>
            </a:solidFill>
            <a:prstDash val="solid"/>
          </a:ln>
        </p:spPr>
      </p:sp>
      <p:sp>
        <p:nvSpPr>
          <p:cNvPr id="11" name="Text 8"/>
          <p:cNvSpPr/>
          <p:nvPr/>
        </p:nvSpPr>
        <p:spPr>
          <a:xfrm>
            <a:off x="2399943" y="3465909"/>
            <a:ext cx="157401" cy="432792"/>
          </a:xfrm>
          <a:prstGeom prst="rect">
            <a:avLst/>
          </a:prstGeom>
          <a:noFill/>
          <a:ln/>
        </p:spPr>
        <p:txBody>
          <a:bodyPr wrap="none" rtlCol="0" anchor="t"/>
          <a:lstStyle/>
          <a:p>
            <a:pPr marL="0" indent="0" algn="ctr">
              <a:lnSpc>
                <a:spcPts val="3408"/>
              </a:lnSpc>
              <a:buNone/>
            </a:pPr>
            <a:r>
              <a:rPr lang="tr-TR" sz="2130" b="1" dirty="0">
                <a:solidFill>
                  <a:srgbClr val="272525"/>
                </a:solidFill>
                <a:ea typeface="p22-mackinac-pro" pitchFamily="34" charset="-122"/>
              </a:rPr>
              <a:t>2</a:t>
            </a:r>
            <a:endParaRPr lang="en-US" sz="2130" dirty="0"/>
          </a:p>
        </p:txBody>
      </p:sp>
      <p:sp>
        <p:nvSpPr>
          <p:cNvPr id="12" name="Text 9"/>
          <p:cNvSpPr/>
          <p:nvPr/>
        </p:nvSpPr>
        <p:spPr>
          <a:xfrm>
            <a:off x="5818465" y="3275290"/>
            <a:ext cx="2704743" cy="338138"/>
          </a:xfrm>
          <a:prstGeom prst="rect">
            <a:avLst/>
          </a:prstGeom>
          <a:noFill/>
          <a:ln/>
        </p:spPr>
        <p:txBody>
          <a:bodyPr wrap="none" rtlCol="0" anchor="t"/>
          <a:lstStyle/>
          <a:p>
            <a:pPr marL="0" indent="0" algn="l">
              <a:lnSpc>
                <a:spcPts val="2662"/>
              </a:lnSpc>
              <a:buNone/>
            </a:pPr>
            <a:r>
              <a:rPr lang="en-US" sz="2130" b="1" dirty="0">
                <a:solidFill>
                  <a:srgbClr val="272525"/>
                </a:solidFill>
                <a:latin typeface="Arial" panose="020B0604020202020204" pitchFamily="34" charset="0"/>
                <a:ea typeface="p22-mackinac-pro" pitchFamily="34" charset="-122"/>
                <a:cs typeface="Arial" panose="020B0604020202020204" pitchFamily="34" charset="0"/>
              </a:rPr>
              <a:t>Odaklanma Zorluğu</a:t>
            </a:r>
            <a:endParaRPr lang="en-US" sz="2130" dirty="0">
              <a:latin typeface="Arial" panose="020B0604020202020204" pitchFamily="34" charset="0"/>
              <a:cs typeface="Arial" panose="020B0604020202020204" pitchFamily="34" charset="0"/>
            </a:endParaRPr>
          </a:p>
        </p:txBody>
      </p:sp>
      <p:sp>
        <p:nvSpPr>
          <p:cNvPr id="13" name="Text 10"/>
          <p:cNvSpPr/>
          <p:nvPr/>
        </p:nvSpPr>
        <p:spPr>
          <a:xfrm>
            <a:off x="5818465" y="3743206"/>
            <a:ext cx="5373648" cy="346115"/>
          </a:xfrm>
          <a:prstGeom prst="rect">
            <a:avLst/>
          </a:prstGeom>
          <a:noFill/>
          <a:ln/>
        </p:spPr>
        <p:txBody>
          <a:bodyPr wrap="none" rtlCol="0" anchor="t"/>
          <a:lstStyle/>
          <a:p>
            <a:pPr marL="0" indent="0" algn="l">
              <a:lnSpc>
                <a:spcPts val="2726"/>
              </a:lnSpc>
              <a:buNone/>
            </a:pPr>
            <a:r>
              <a:rPr lang="en-US" sz="1704" dirty="0">
                <a:solidFill>
                  <a:srgbClr val="272525"/>
                </a:solidFill>
                <a:latin typeface="Arial" panose="020B0604020202020204" pitchFamily="34" charset="0"/>
                <a:ea typeface="Eudoxus Sans" pitchFamily="34" charset="-122"/>
                <a:cs typeface="Arial" panose="020B0604020202020204" pitchFamily="34" charset="0"/>
              </a:rPr>
              <a:t>Sürekli teknoloji kullanımı dikkat dağınıklığına yol açar</a:t>
            </a:r>
            <a:r>
              <a:rPr lang="en-US" sz="1704" dirty="0">
                <a:solidFill>
                  <a:srgbClr val="272525"/>
                </a:solidFill>
                <a:latin typeface="Eudoxus Sans" pitchFamily="34" charset="0"/>
                <a:ea typeface="Eudoxus Sans" pitchFamily="34" charset="-122"/>
                <a:cs typeface="Eudoxus Sans" pitchFamily="34" charset="-120"/>
              </a:rPr>
              <a:t>.</a:t>
            </a:r>
            <a:endParaRPr lang="en-US" sz="1704" dirty="0"/>
          </a:p>
        </p:txBody>
      </p:sp>
      <p:sp>
        <p:nvSpPr>
          <p:cNvPr id="14" name="Shape 11"/>
          <p:cNvSpPr/>
          <p:nvPr/>
        </p:nvSpPr>
        <p:spPr>
          <a:xfrm>
            <a:off x="5710237" y="4280862"/>
            <a:ext cx="6636068" cy="21610"/>
          </a:xfrm>
          <a:prstGeom prst="roundRect">
            <a:avLst>
              <a:gd name="adj" fmla="val 450603"/>
            </a:avLst>
          </a:prstGeom>
          <a:solidFill>
            <a:srgbClr val="B2D4E5"/>
          </a:solidFill>
          <a:ln/>
        </p:spPr>
      </p:sp>
      <p:sp>
        <p:nvSpPr>
          <p:cNvPr id="15" name="Shape 12"/>
          <p:cNvSpPr/>
          <p:nvPr/>
        </p:nvSpPr>
        <p:spPr>
          <a:xfrm>
            <a:off x="2175986" y="4413766"/>
            <a:ext cx="5139214" cy="1592818"/>
          </a:xfrm>
          <a:prstGeom prst="roundRect">
            <a:avLst>
              <a:gd name="adj" fmla="val 6113"/>
            </a:avLst>
          </a:prstGeom>
          <a:solidFill>
            <a:srgbClr val="CCEEFF"/>
          </a:solidFill>
          <a:ln w="7620">
            <a:solidFill>
              <a:srgbClr val="B2D4E5"/>
            </a:solidFill>
            <a:prstDash val="solid"/>
          </a:ln>
        </p:spPr>
      </p:sp>
      <p:sp>
        <p:nvSpPr>
          <p:cNvPr id="16" name="Text 13"/>
          <p:cNvSpPr/>
          <p:nvPr/>
        </p:nvSpPr>
        <p:spPr>
          <a:xfrm>
            <a:off x="2399943" y="4993718"/>
            <a:ext cx="157402" cy="593645"/>
          </a:xfrm>
          <a:prstGeom prst="rect">
            <a:avLst/>
          </a:prstGeom>
          <a:noFill/>
          <a:ln/>
        </p:spPr>
        <p:txBody>
          <a:bodyPr wrap="none" rtlCol="0" anchor="t"/>
          <a:lstStyle/>
          <a:p>
            <a:pPr marL="0" indent="0" algn="ctr">
              <a:lnSpc>
                <a:spcPts val="3408"/>
              </a:lnSpc>
              <a:buNone/>
            </a:pPr>
            <a:r>
              <a:rPr lang="tr-TR" sz="2130" b="1" dirty="0">
                <a:solidFill>
                  <a:srgbClr val="272525"/>
                </a:solidFill>
                <a:ea typeface="p22-mackinac-pro" pitchFamily="34" charset="-122"/>
              </a:rPr>
              <a:t>3</a:t>
            </a:r>
            <a:endParaRPr lang="en-US" sz="2130" dirty="0"/>
          </a:p>
        </p:txBody>
      </p:sp>
      <p:sp>
        <p:nvSpPr>
          <p:cNvPr id="17" name="Text 14"/>
          <p:cNvSpPr/>
          <p:nvPr/>
        </p:nvSpPr>
        <p:spPr>
          <a:xfrm>
            <a:off x="7531537" y="4630103"/>
            <a:ext cx="3523536" cy="338138"/>
          </a:xfrm>
          <a:prstGeom prst="rect">
            <a:avLst/>
          </a:prstGeom>
          <a:noFill/>
          <a:ln/>
        </p:spPr>
        <p:txBody>
          <a:bodyPr wrap="none" rtlCol="0" anchor="t"/>
          <a:lstStyle/>
          <a:p>
            <a:pPr marL="0" indent="0" algn="l">
              <a:lnSpc>
                <a:spcPts val="2662"/>
              </a:lnSpc>
              <a:buNone/>
            </a:pPr>
            <a:r>
              <a:rPr lang="en-US" sz="2130" b="1" dirty="0">
                <a:solidFill>
                  <a:srgbClr val="272525"/>
                </a:solidFill>
                <a:latin typeface="Arial" panose="020B0604020202020204" pitchFamily="34" charset="0"/>
                <a:ea typeface="p22-mackinac-pro" pitchFamily="34" charset="-122"/>
                <a:cs typeface="Arial" panose="020B0604020202020204" pitchFamily="34" charset="0"/>
              </a:rPr>
              <a:t>Yüz Yüze İletişim Azalması</a:t>
            </a:r>
            <a:endParaRPr lang="en-US" sz="2130" dirty="0">
              <a:latin typeface="Arial" panose="020B0604020202020204" pitchFamily="34" charset="0"/>
              <a:cs typeface="Arial" panose="020B0604020202020204" pitchFamily="34" charset="0"/>
            </a:endParaRPr>
          </a:p>
        </p:txBody>
      </p:sp>
      <p:sp>
        <p:nvSpPr>
          <p:cNvPr id="18" name="Text 15"/>
          <p:cNvSpPr/>
          <p:nvPr/>
        </p:nvSpPr>
        <p:spPr>
          <a:xfrm>
            <a:off x="7531537" y="5098018"/>
            <a:ext cx="4706541" cy="692229"/>
          </a:xfrm>
          <a:prstGeom prst="rect">
            <a:avLst/>
          </a:prstGeom>
          <a:noFill/>
          <a:ln/>
        </p:spPr>
        <p:txBody>
          <a:bodyPr wrap="square" rtlCol="0" anchor="t"/>
          <a:lstStyle/>
          <a:p>
            <a:pPr marL="0" indent="0" algn="l">
              <a:lnSpc>
                <a:spcPts val="2726"/>
              </a:lnSpc>
              <a:buNone/>
            </a:pPr>
            <a:r>
              <a:rPr lang="en-US" sz="1704" dirty="0">
                <a:solidFill>
                  <a:srgbClr val="272525"/>
                </a:solidFill>
                <a:latin typeface="Arial" panose="020B0604020202020204" pitchFamily="34" charset="0"/>
                <a:ea typeface="Eudoxus Sans" pitchFamily="34" charset="-122"/>
                <a:cs typeface="Arial" panose="020B0604020202020204" pitchFamily="34" charset="0"/>
              </a:rPr>
              <a:t>Elektronik cihazlar aile üyeleri arasındaki doğrudan iletişimi azaltır.</a:t>
            </a:r>
            <a:endParaRPr lang="en-US" sz="1704" dirty="0">
              <a:latin typeface="Arial" panose="020B0604020202020204" pitchFamily="34" charset="0"/>
              <a:cs typeface="Arial" panose="020B0604020202020204" pitchFamily="34" charset="0"/>
            </a:endParaRPr>
          </a:p>
        </p:txBody>
      </p:sp>
      <p:sp>
        <p:nvSpPr>
          <p:cNvPr id="19" name="Text 16"/>
          <p:cNvSpPr/>
          <p:nvPr/>
        </p:nvSpPr>
        <p:spPr>
          <a:xfrm>
            <a:off x="2175986" y="6249948"/>
            <a:ext cx="10278428" cy="1384459"/>
          </a:xfrm>
          <a:prstGeom prst="rect">
            <a:avLst/>
          </a:prstGeom>
          <a:noFill/>
          <a:ln/>
        </p:spPr>
        <p:txBody>
          <a:bodyPr wrap="square" rtlCol="0" anchor="t"/>
          <a:lstStyle/>
          <a:p>
            <a:pPr marL="0" indent="0">
              <a:lnSpc>
                <a:spcPts val="2726"/>
              </a:lnSpc>
              <a:buNone/>
            </a:pPr>
            <a:r>
              <a:rPr lang="en-US" sz="1704" dirty="0">
                <a:solidFill>
                  <a:srgbClr val="272525"/>
                </a:solidFill>
                <a:latin typeface="Arial" panose="020B0604020202020204" pitchFamily="34" charset="0"/>
                <a:ea typeface="Eudoxus Sans" pitchFamily="34" charset="-122"/>
                <a:cs typeface="Arial" panose="020B0604020202020204" pitchFamily="34" charset="0"/>
              </a:rPr>
              <a:t>Aile içi teknoloji kullanımı, özellikle ebeveynlerin çocukları ile geçirdiği zamanı etkileyerek aile içi iletişimi zayıflatabilir. Sürekli elektronik cihaz kullanımı, dikkat dağınıklığına yol açarak aile bireyleri arasındaki empati ve anlayışı azaltabilir. Teknolojiye aşırı bağımlılık, aile üyelerinin birbirleriyle yüz yüze iletişim kurmalarını engelleyebilir.</a:t>
            </a:r>
            <a:endParaRPr lang="en-US" sz="1704"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691</Words>
  <Application>Microsoft Office PowerPoint</Application>
  <PresentationFormat>Özel</PresentationFormat>
  <Paragraphs>82</Paragraphs>
  <Slides>10</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Eudoxus Sans</vt:lpstr>
      <vt:lpstr>p22-mackinac-pro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Sinan</cp:lastModifiedBy>
  <cp:revision>15</cp:revision>
  <dcterms:created xsi:type="dcterms:W3CDTF">2024-04-17T11:30:34Z</dcterms:created>
  <dcterms:modified xsi:type="dcterms:W3CDTF">2024-04-18T07:32:30Z</dcterms:modified>
</cp:coreProperties>
</file>