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A130E-B110-4E22-8026-6DB1FC4AF1C1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D5390-45C9-4FDE-9EB3-E83FFD6A89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47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514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817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72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945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403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29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919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09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32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419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47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672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337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5390-45C9-4FDE-9EB3-E83FFD6A89F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17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62BE77-6030-4E85-BB3E-43898E2AD2E3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A4892C-89EC-486D-B058-048A4BFADCF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389" y="532198"/>
            <a:ext cx="9352546" cy="4676273"/>
          </a:xfrm>
          <a:prstGeom prst="rect">
            <a:avLst/>
          </a:prstGeom>
        </p:spPr>
      </p:pic>
      <p:pic>
        <p:nvPicPr>
          <p:cNvPr id="5" name="Resim 4" descr="C:\Users\Rehberlik\Desktop\indir (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266" y="532198"/>
            <a:ext cx="1128565" cy="108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kdörtgen 5"/>
          <p:cNvSpPr/>
          <p:nvPr/>
        </p:nvSpPr>
        <p:spPr>
          <a:xfrm>
            <a:off x="712267" y="5385682"/>
            <a:ext cx="10224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AİLE İÇİ İLETİŞİM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>
                <a:solidFill>
                  <a:srgbClr val="002060"/>
                </a:solidFill>
              </a:rPr>
              <a:t>İKİNCİL DUYGULAR </a:t>
            </a:r>
            <a:br>
              <a:rPr lang="tr-TR" dirty="0">
                <a:solidFill>
                  <a:srgbClr val="002060"/>
                </a:solidFill>
              </a:rPr>
            </a:br>
            <a:r>
              <a:rPr lang="tr-TR" dirty="0" smtClean="0">
                <a:solidFill>
                  <a:srgbClr val="002060"/>
                </a:solidFill>
              </a:rPr>
              <a:t>ŞEFKATLİ KONUŞMALARIN </a:t>
            </a:r>
            <a:r>
              <a:rPr lang="tr-TR" dirty="0">
                <a:solidFill>
                  <a:srgbClr val="002060"/>
                </a:solidFill>
              </a:rPr>
              <a:t>ANAHTARI</a:t>
            </a:r>
          </a:p>
        </p:txBody>
      </p:sp>
    </p:spTree>
    <p:extLst>
      <p:ext uri="{BB962C8B-B14F-4D97-AF65-F5344CB8AC3E}">
        <p14:creationId xmlns:p14="http://schemas.microsoft.com/office/powerpoint/2010/main" val="304000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Çocuğum duygusal tepkiler veriyor, ne yapmalıyım?</a:t>
            </a:r>
          </a:p>
          <a:p>
            <a:r>
              <a:rPr lang="tr-TR" dirty="0"/>
              <a:t>İşte bu, çocuğunuz bir daha okuldan eve öfkeyle geldiğinde, küçümseyici bir şey söylediğinde veya eve kötü bir tavırla girdiğinde onunla ilişki kurmanıza nasıl yardımcı olabilir. </a:t>
            </a:r>
          </a:p>
          <a:p>
            <a:r>
              <a:rPr lang="tr-TR" dirty="0"/>
              <a:t>Çocuğunuzu en başından azarlamak yerine şu adımları izleyin: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21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1935" y="90259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/>
          </a:p>
          <a:p>
            <a:pPr lvl="0">
              <a:buNone/>
            </a:pPr>
            <a:r>
              <a:rPr lang="tr-TR" dirty="0" smtClean="0">
                <a:solidFill>
                  <a:srgbClr val="0070C0"/>
                </a:solidFill>
              </a:rPr>
              <a:t>1.Duraklayın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Sizin de kendi ikincil duygusal tepkinizi aldığınızı unutmayın. </a:t>
            </a:r>
          </a:p>
          <a:p>
            <a:r>
              <a:rPr lang="tr-TR" dirty="0"/>
              <a:t>Ters bir yorumdan dolayı hissettiğiniz incinme, geride bırakılan bir karmaşadan kaynaklanan öfke veya çocuğunuzun iyiliğiyle ilgili korku, hızla hayal kırıklığı veya endişe gibi düşünce kaynaklı ikincil duygulara dönüşebilir. </a:t>
            </a:r>
          </a:p>
          <a:p>
            <a:r>
              <a:rPr lang="tr-TR" dirty="0"/>
              <a:t>Nefes almak için bir dakikanızı ayırın.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87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7815" y="116139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2. İzin </a:t>
            </a:r>
            <a:r>
              <a:rPr lang="tr-TR" dirty="0" smtClean="0">
                <a:solidFill>
                  <a:srgbClr val="0070C0"/>
                </a:solidFill>
              </a:rPr>
              <a:t>verin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Çocuğunuzun ikincil duygusunun birkaç dakikalığına ilgi odağı olmasına izin verin!</a:t>
            </a:r>
          </a:p>
          <a:p>
            <a:r>
              <a:rPr lang="tr-TR" dirty="0"/>
              <a:t>Hangi duyguyu yaşıyorsa, </a:t>
            </a:r>
            <a:r>
              <a:rPr lang="tr-TR" dirty="0" err="1"/>
              <a:t>brakın</a:t>
            </a:r>
            <a:r>
              <a:rPr lang="tr-TR" dirty="0"/>
              <a:t> bir </a:t>
            </a:r>
            <a:r>
              <a:rPr lang="tr-TR" dirty="0" err="1"/>
              <a:t>süreo</a:t>
            </a:r>
            <a:r>
              <a:rPr lang="tr-TR" dirty="0"/>
              <a:t> duyguyu yaşasın. </a:t>
            </a:r>
          </a:p>
          <a:p>
            <a:r>
              <a:rPr lang="tr-TR" dirty="0"/>
              <a:t>Tipik olarak insanlar duygularının incelenmeden önce doğrulanmasını isterler. </a:t>
            </a:r>
          </a:p>
          <a:p>
            <a:r>
              <a:rPr lang="tr-TR" dirty="0"/>
              <a:t>Çocuğunuzun bir süreliğine nefes almasına, öfkelenmesine veya endişelenmesine izin verin. </a:t>
            </a:r>
          </a:p>
          <a:p>
            <a:r>
              <a:rPr lang="tr-TR" dirty="0"/>
              <a:t>Gösterdikleri duygunun görüldüğünü hissettikten sonra duygu hakkında konuşmaya başlamak daha kolay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1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70C0"/>
                </a:solidFill>
              </a:rPr>
              <a:t>3</a:t>
            </a:r>
            <a:r>
              <a:rPr lang="tr-TR" dirty="0">
                <a:solidFill>
                  <a:srgbClr val="0070C0"/>
                </a:solidFill>
              </a:rPr>
              <a:t>. </a:t>
            </a:r>
            <a:r>
              <a:rPr lang="tr-TR" dirty="0" smtClean="0">
                <a:solidFill>
                  <a:srgbClr val="0070C0"/>
                </a:solidFill>
              </a:rPr>
              <a:t>Tanımlayın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Daha sonra çocuğunuzun şu anda deneyimlediği ikincil duyguyu adlandırmasına yardımcı olun.</a:t>
            </a:r>
          </a:p>
          <a:p>
            <a:r>
              <a:rPr lang="tr-TR" dirty="0"/>
              <a:t>Çocuklarınız yaşantı eksikliğinden dolayı duygularını adlandırmakta, tanımlamakta yeterli sözcük </a:t>
            </a:r>
            <a:r>
              <a:rPr lang="tr-TR" dirty="0" err="1"/>
              <a:t>daarcığına</a:t>
            </a:r>
            <a:r>
              <a:rPr lang="tr-TR" dirty="0"/>
              <a:t> sahip olmayabilir.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808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70C0"/>
                </a:solidFill>
              </a:rPr>
              <a:t>4</a:t>
            </a:r>
            <a:r>
              <a:rPr lang="tr-TR" dirty="0">
                <a:solidFill>
                  <a:srgbClr val="0070C0"/>
                </a:solidFill>
              </a:rPr>
              <a:t>. Takip </a:t>
            </a:r>
            <a:r>
              <a:rPr lang="tr-TR" dirty="0" smtClean="0">
                <a:solidFill>
                  <a:srgbClr val="0070C0"/>
                </a:solidFill>
              </a:rPr>
              <a:t>edin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Duyguyu başladığı zamana kadar takip edin. </a:t>
            </a:r>
          </a:p>
          <a:p>
            <a:r>
              <a:rPr lang="tr-TR" dirty="0"/>
              <a:t>"Bu şekilde hissetmeye başlamadan hemen önce neler oluyordu?" diye sorun. </a:t>
            </a:r>
          </a:p>
          <a:p>
            <a:r>
              <a:rPr lang="tr-TR" dirty="0"/>
              <a:t>Kışkırtıcı olayı, duyguları tetikleyen olayı bulun.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9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0070C0"/>
                </a:solidFill>
              </a:rPr>
              <a:t>5</a:t>
            </a:r>
            <a:r>
              <a:rPr lang="tr-TR" dirty="0">
                <a:solidFill>
                  <a:srgbClr val="0070C0"/>
                </a:solidFill>
              </a:rPr>
              <a:t>. </a:t>
            </a:r>
            <a:r>
              <a:rPr lang="tr-TR" dirty="0" smtClean="0">
                <a:solidFill>
                  <a:srgbClr val="0070C0"/>
                </a:solidFill>
              </a:rPr>
              <a:t>Keşfedin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Artık tetikleyici olaydan hemen sonra gelen duyguyu bulabilirsiniz. </a:t>
            </a:r>
          </a:p>
          <a:p>
            <a:r>
              <a:rPr lang="tr-TR" dirty="0"/>
              <a:t>Muhtemelen aynı anda olmuş gibi geliyor. </a:t>
            </a:r>
          </a:p>
          <a:p>
            <a:r>
              <a:rPr lang="tr-TR" dirty="0"/>
              <a:t>“</a:t>
            </a:r>
            <a:r>
              <a:rPr lang="tr-TR" dirty="0">
                <a:solidFill>
                  <a:srgbClr val="0070C0"/>
                </a:solidFill>
              </a:rPr>
              <a:t>Kafanızdaki konuşmaya başlamadan önce ne hissediyordunuz?” </a:t>
            </a:r>
            <a:r>
              <a:rPr lang="tr-TR" dirty="0"/>
              <a:t>diye sorun. </a:t>
            </a:r>
          </a:p>
          <a:p>
            <a:r>
              <a:rPr lang="tr-TR" dirty="0"/>
              <a:t>Altı temel duyguyu adlandırın ve neyin yankı uyandırdığını sorun.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7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104" y="1263315"/>
            <a:ext cx="6400801" cy="4517223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878304" y="2107780"/>
            <a:ext cx="35613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Çocuğunuzun yaşadığı duygulara bu şekilde yaklaşmak, çocuğunuzun daha derin duygusal zeka geliştirmesine yardımcı olabilir, bu beceri ona hayatı boyunca fayda sağlayacaktır.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20536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Birincil </a:t>
            </a:r>
            <a:r>
              <a:rPr lang="tr-TR" dirty="0"/>
              <a:t>ve ikincil duyguları incelemenin bir başka yolu da birincisini kalp, ikincisini ise beyin olarak görmektir. </a:t>
            </a:r>
          </a:p>
          <a:p>
            <a:r>
              <a:rPr lang="tr-TR" dirty="0"/>
              <a:t>Bu uygulama kalpten kalbe ilişki kurmanıza yardımcı olabilir. </a:t>
            </a:r>
          </a:p>
          <a:p>
            <a:r>
              <a:rPr lang="tr-TR" dirty="0"/>
              <a:t>S</a:t>
            </a:r>
            <a:r>
              <a:rPr lang="tr-TR" dirty="0" smtClean="0"/>
              <a:t>iz </a:t>
            </a:r>
            <a:r>
              <a:rPr lang="tr-TR" dirty="0"/>
              <a:t>ve aileniz duygular hakkında konuşmanın ve yüzleşmenin farklı yollarını keşfettikçe çok verimli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81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28136"/>
            <a:ext cx="4121989" cy="5348827"/>
          </a:xfrm>
        </p:spPr>
        <p:txBody>
          <a:bodyPr/>
          <a:lstStyle/>
          <a:p>
            <a:r>
              <a:rPr lang="tr-TR" dirty="0"/>
              <a:t>İnsan duygularını daha iyi öğrenebilmemiz için kataloglayan ve analiz eden bir </a:t>
            </a:r>
            <a:r>
              <a:rPr lang="tr-TR" dirty="0" smtClean="0"/>
              <a:t>veri tabanı </a:t>
            </a:r>
            <a:r>
              <a:rPr lang="tr-TR" dirty="0"/>
              <a:t>olan </a:t>
            </a:r>
            <a:r>
              <a:rPr lang="tr-TR" dirty="0" err="1"/>
              <a:t>HUMAINE'e</a:t>
            </a:r>
            <a:r>
              <a:rPr lang="tr-TR" dirty="0"/>
              <a:t> göre İngilizcede tanınan 48 duygu vardır. </a:t>
            </a:r>
          </a:p>
          <a:p>
            <a:endParaRPr lang="tr-TR" dirty="0"/>
          </a:p>
        </p:txBody>
      </p:sp>
      <p:pic>
        <p:nvPicPr>
          <p:cNvPr id="32770" name="Picture 2" descr="C:\Users\rehberlik2\Desktop\1663111661-duygular-iyi-kararlar-almaya-engel-degil-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2230" y="1582038"/>
            <a:ext cx="5651137" cy="3181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6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1720516"/>
            <a:ext cx="10911840" cy="3212431"/>
          </a:xfrm>
        </p:spPr>
        <p:txBody>
          <a:bodyPr/>
          <a:lstStyle/>
          <a:p>
            <a:r>
              <a:rPr lang="tr-TR" dirty="0"/>
              <a:t>Bu materyal, birincil ve ikincil </a:t>
            </a:r>
            <a:r>
              <a:rPr lang="tr-TR" dirty="0" smtClean="0"/>
              <a:t>duygular kavramını </a:t>
            </a:r>
            <a:r>
              <a:rPr lang="tr-TR" dirty="0"/>
              <a:t>ele alarak hepsini anlamlandırmanıza yardımcı olmayı amaçlıyor.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Ebeveynler için bu kavram, çocuğunuzla ilişki biçiminizi kökten değiştirebilir.</a:t>
            </a:r>
          </a:p>
        </p:txBody>
      </p:sp>
    </p:spTree>
    <p:extLst>
      <p:ext uri="{BB962C8B-B14F-4D97-AF65-F5344CB8AC3E}">
        <p14:creationId xmlns:p14="http://schemas.microsoft.com/office/powerpoint/2010/main" val="27632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" y="288758"/>
            <a:ext cx="11405937" cy="6304547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947" y="1208381"/>
            <a:ext cx="4320698" cy="1354346"/>
          </a:xfrm>
        </p:spPr>
        <p:txBody>
          <a:bodyPr/>
          <a:lstStyle/>
          <a:p>
            <a:r>
              <a:rPr lang="tr-TR" sz="1800" dirty="0">
                <a:solidFill>
                  <a:srgbClr val="FF0000"/>
                </a:solidFill>
              </a:rPr>
              <a:t>Birincil ve ikincil </a:t>
            </a:r>
            <a:r>
              <a:rPr lang="tr-TR" sz="1800" dirty="0" smtClean="0">
                <a:solidFill>
                  <a:srgbClr val="FF0000"/>
                </a:solidFill>
              </a:rPr>
              <a:t>duygular nelerdir</a:t>
            </a:r>
            <a:r>
              <a:rPr lang="tr-TR" sz="1800" dirty="0">
                <a:solidFill>
                  <a:srgbClr val="FF0000"/>
                </a:solidFill>
              </a:rPr>
              <a:t>?</a:t>
            </a:r>
          </a:p>
          <a:p>
            <a:r>
              <a:rPr lang="tr-TR" sz="1800" dirty="0" smtClean="0">
                <a:solidFill>
                  <a:srgbClr val="FF0000"/>
                </a:solidFill>
              </a:rPr>
              <a:t>Birincil duygular, bir olaya veya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   olaya </a:t>
            </a:r>
            <a:r>
              <a:rPr lang="tr-TR" sz="1800" dirty="0">
                <a:solidFill>
                  <a:srgbClr val="FF0000"/>
                </a:solidFill>
              </a:rPr>
              <a:t>verdiğiniz ilk tepkidir.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6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6054" y="720133"/>
            <a:ext cx="10911840" cy="5139246"/>
          </a:xfrm>
        </p:spPr>
        <p:txBody>
          <a:bodyPr>
            <a:normAutofit/>
          </a:bodyPr>
          <a:lstStyle/>
          <a:p>
            <a:r>
              <a:rPr lang="tr-TR" dirty="0"/>
              <a:t>Anlamlı bir şey gerçekleştiğinde - </a:t>
            </a:r>
            <a:r>
              <a:rPr lang="tr-TR" dirty="0">
                <a:solidFill>
                  <a:srgbClr val="0070C0"/>
                </a:solidFill>
              </a:rPr>
              <a:t>iyi ya da kötü </a:t>
            </a:r>
            <a:r>
              <a:rPr lang="tr-TR" dirty="0"/>
              <a:t>- bunun karmaşık bir duygu akışını tetiklemesi kaçınılmazdır.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Olay anında hissettiğiniz o ilk duygu, hiçbir düşüncenin bağlı olmadığı saf duygu, birincil duygudur. Duygu sürprizi, birincil duyguların düşüncesizliğine örnek olarak kullanılabilecek en kolay </a:t>
            </a:r>
            <a:r>
              <a:rPr lang="tr-TR" dirty="0" smtClean="0"/>
              <a:t>örnektir</a:t>
            </a:r>
            <a:r>
              <a:rPr lang="tr-TR" dirty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0070C0"/>
                </a:solidFill>
              </a:rPr>
              <a:t>Sürpriz</a:t>
            </a:r>
            <a:r>
              <a:rPr lang="tr-TR" dirty="0">
                <a:solidFill>
                  <a:srgbClr val="0070C0"/>
                </a:solidFill>
              </a:rPr>
              <a:t>, beyninizin parçaları bir araya getirecek zamanı </a:t>
            </a:r>
            <a:r>
              <a:rPr lang="tr-TR" dirty="0" smtClean="0">
                <a:solidFill>
                  <a:srgbClr val="0070C0"/>
                </a:solidFill>
              </a:rPr>
              <a:t> olmadığı </a:t>
            </a:r>
            <a:r>
              <a:rPr lang="tr-TR" dirty="0">
                <a:solidFill>
                  <a:srgbClr val="0070C0"/>
                </a:solidFill>
              </a:rPr>
              <a:t>için gerçekleşir!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99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7813" y="866782"/>
            <a:ext cx="10911840" cy="4187952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tr-TR" dirty="0"/>
              <a:t>Birincil duygularımız </a:t>
            </a:r>
            <a:r>
              <a:rPr lang="tr-TR" dirty="0">
                <a:solidFill>
                  <a:srgbClr val="0070C0"/>
                </a:solidFill>
              </a:rPr>
              <a:t>“Düşüncesizdir</a:t>
            </a:r>
            <a:r>
              <a:rPr lang="tr-TR" dirty="0"/>
              <a:t>” çünkü düşünerek </a:t>
            </a:r>
            <a:r>
              <a:rPr lang="tr-TR" dirty="0" smtClean="0"/>
              <a:t>ne </a:t>
            </a:r>
            <a:r>
              <a:rPr lang="tr-TR" dirty="0"/>
              <a:t>hissettiğimizi anlamlandırabilecek ve yorumlayabilecek zamanımız olmadan birincil duyguyu yaşarız. </a:t>
            </a:r>
          </a:p>
          <a:p>
            <a:r>
              <a:rPr lang="tr-TR" dirty="0"/>
              <a:t>Temel duygularımız bu altılı gruptur: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üzüntü,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mutluluk,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korku,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öfke,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şaşkınlık ve tiksinti.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5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5" y="324854"/>
            <a:ext cx="11369842" cy="460433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29390" y="5138899"/>
            <a:ext cx="11153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70C0"/>
                </a:solidFill>
              </a:rPr>
              <a:t>Daha sonra, mantıklı (ve mantıksız) beynimiz devreye girerek duygusal deneyimimizi anlamlandırmaya çalışır.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70C0"/>
                </a:solidFill>
              </a:rPr>
              <a:t>Bu ikincil duyguların ortaya çıkmasına neden olur. 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4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İkincil duygular, birincil duygularımızla ilgili düşüncelerimiz tarafından yaratılır. </a:t>
            </a:r>
          </a:p>
          <a:p>
            <a:r>
              <a:rPr lang="tr-TR" dirty="0"/>
              <a:t>Çoğu zaman bunlar, başlangıçtaki birincil duyguyu neden deneyimlediğimizi anlamaya çalışırken ortaya çıkan duygulardır. </a:t>
            </a:r>
          </a:p>
          <a:p>
            <a:r>
              <a:rPr lang="tr-TR" dirty="0"/>
              <a:t>Neden öfkelenmemeniz gerektiğini düşünürken utancınızın damladığını hissedebilirsiniz. </a:t>
            </a:r>
          </a:p>
          <a:p>
            <a:r>
              <a:rPr lang="tr-TR" dirty="0"/>
              <a:t>Veya korkunuzu anlamlandırmaya çalışırken kaygı geliştirebilirsiniz.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79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Birincil duygular ile ikincil duygular arasındaki farkı tespit etmeyi öğrenmek, kendimize dair anlayışımızı derinleştirmeye yardımcı olur. </a:t>
            </a:r>
          </a:p>
          <a:p>
            <a:r>
              <a:rPr lang="tr-TR" dirty="0"/>
              <a:t>Birincil ve ikincil duygular arasındaki farkı bilmek size "Bu tepki nereden geliyor?" sorusunu ne zaman sormanız gerektiğini tespit etme yeteneği verir. </a:t>
            </a:r>
          </a:p>
          <a:p>
            <a:r>
              <a:rPr lang="tr-TR" dirty="0"/>
              <a:t>Bu soru, doğru zamanda sorulduğunda sersemleticidir; çocuğunuzun derinlerde, çalkantılı tepkisellik dalgalarının altında neyle karşı karşıya olduğunu açığa çıkarabilir.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45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</TotalTime>
  <Words>636</Words>
  <Application>Microsoft Office PowerPoint</Application>
  <PresentationFormat>Geniş ekran</PresentationFormat>
  <Paragraphs>78</Paragraphs>
  <Slides>17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Calibri</vt:lpstr>
      <vt:lpstr>Verdana</vt:lpstr>
      <vt:lpstr>Wingdings</vt:lpstr>
      <vt:lpstr>Wingdings 2</vt:lpstr>
      <vt:lpstr>Görünüş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İKİNCİL DUYGULAR  ŞEFKATLİ KONUŞMALARIN ANAHTARI </dc:title>
  <dc:creator>Ziya</dc:creator>
  <cp:lastModifiedBy>Sinan</cp:lastModifiedBy>
  <cp:revision>11</cp:revision>
  <dcterms:created xsi:type="dcterms:W3CDTF">2024-04-18T06:30:42Z</dcterms:created>
  <dcterms:modified xsi:type="dcterms:W3CDTF">2024-04-18T10:48:41Z</dcterms:modified>
</cp:coreProperties>
</file>