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p:scale>
          <a:sx n="80" d="100"/>
          <a:sy n="80" d="100"/>
        </p:scale>
        <p:origin x="-139" y="235"/>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3565525" cy="73183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4660900" y="0"/>
            <a:ext cx="3567113" cy="731838"/>
          </a:xfrm>
          <a:prstGeom prst="rect">
            <a:avLst/>
          </a:prstGeom>
        </p:spPr>
        <p:txBody>
          <a:bodyPr vert="horz" lIns="91440" tIns="45720" rIns="91440" bIns="45720" rtlCol="0"/>
          <a:lstStyle>
            <a:lvl1pPr algn="r">
              <a:defRPr sz="1200"/>
            </a:lvl1pPr>
          </a:lstStyle>
          <a:p>
            <a:fld id="{6EDFD6D2-11A9-4CCF-9492-C3FC0EBE7D3F}" type="datetimeFigureOut">
              <a:rPr lang="tr-TR" smtClean="0"/>
              <a:t>9.05.2024</a:t>
            </a:fld>
            <a:endParaRPr lang="tr-TR"/>
          </a:p>
        </p:txBody>
      </p:sp>
      <p:sp>
        <p:nvSpPr>
          <p:cNvPr id="4" name="Slayt Görüntüsü Yer Tutucusu 3"/>
          <p:cNvSpPr>
            <a:spLocks noGrp="1" noRot="1" noChangeAspect="1"/>
          </p:cNvSpPr>
          <p:nvPr>
            <p:ph type="sldImg" idx="2"/>
          </p:nvPr>
        </p:nvSpPr>
        <p:spPr>
          <a:xfrm>
            <a:off x="-762000" y="1096963"/>
            <a:ext cx="9753600" cy="54864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822325" y="6950075"/>
            <a:ext cx="6584950" cy="6583363"/>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13896975"/>
            <a:ext cx="3565525" cy="73025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4660900" y="13896975"/>
            <a:ext cx="3567113" cy="730250"/>
          </a:xfrm>
          <a:prstGeom prst="rect">
            <a:avLst/>
          </a:prstGeom>
        </p:spPr>
        <p:txBody>
          <a:bodyPr vert="horz" lIns="91440" tIns="45720" rIns="91440" bIns="45720" rtlCol="0" anchor="b"/>
          <a:lstStyle>
            <a:lvl1pPr algn="r">
              <a:defRPr sz="1200"/>
            </a:lvl1pPr>
          </a:lstStyle>
          <a:p>
            <a:fld id="{0BDBFD61-0395-4864-A316-1453CFD98FF4}" type="slidenum">
              <a:rPr lang="tr-TR" smtClean="0"/>
              <a:t>‹#›</a:t>
            </a:fld>
            <a:endParaRPr lang="tr-TR"/>
          </a:p>
        </p:txBody>
      </p:sp>
    </p:spTree>
    <p:extLst>
      <p:ext uri="{BB962C8B-B14F-4D97-AF65-F5344CB8AC3E}">
        <p14:creationId xmlns:p14="http://schemas.microsoft.com/office/powerpoint/2010/main" val="10641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
        <p:nvSpPr>
          <p:cNvPr id="5" name="Text 2"/>
          <p:cNvSpPr/>
          <p:nvPr/>
        </p:nvSpPr>
        <p:spPr>
          <a:xfrm>
            <a:off x="833199" y="1027748"/>
            <a:ext cx="10282476" cy="1916430"/>
          </a:xfrm>
          <a:prstGeom prst="rect">
            <a:avLst/>
          </a:prstGeom>
          <a:noFill/>
          <a:ln/>
        </p:spPr>
        <p:txBody>
          <a:bodyPr wrap="square" rtlCol="0" anchor="t"/>
          <a:lstStyle/>
          <a:p>
            <a:pPr marL="0" indent="0">
              <a:lnSpc>
                <a:spcPts val="7545"/>
              </a:lnSpc>
              <a:buNone/>
            </a:pPr>
            <a:r>
              <a:rPr lang="en-US" sz="6036" dirty="0">
                <a:solidFill>
                  <a:srgbClr val="FFD9BE"/>
                </a:solidFill>
                <a:latin typeface="Quattrocento" pitchFamily="34" charset="0"/>
                <a:ea typeface="Quattrocento" pitchFamily="34" charset="-122"/>
                <a:cs typeface="Quattrocento" pitchFamily="34" charset="-120"/>
              </a:rPr>
              <a:t>Sosyal Becerilerin Önemi</a:t>
            </a:r>
            <a:endParaRPr lang="en-US" sz="6036" dirty="0"/>
          </a:p>
        </p:txBody>
      </p:sp>
      <p:sp>
        <p:nvSpPr>
          <p:cNvPr id="6" name="Text 3"/>
          <p:cNvSpPr/>
          <p:nvPr/>
        </p:nvSpPr>
        <p:spPr>
          <a:xfrm>
            <a:off x="833199" y="3056930"/>
            <a:ext cx="7005876" cy="1421606"/>
          </a:xfrm>
          <a:prstGeom prst="rect">
            <a:avLst/>
          </a:prstGeom>
          <a:noFill/>
          <a:ln/>
        </p:spPr>
        <p:txBody>
          <a:bodyPr wrap="square" rtlCol="0" anchor="t"/>
          <a:lstStyle/>
          <a:p>
            <a:pPr marL="0" indent="0" algn="just">
              <a:lnSpc>
                <a:spcPts val="2799"/>
              </a:lnSpc>
              <a:buNone/>
            </a:pPr>
            <a:r>
              <a:rPr lang="en-US" sz="2400" dirty="0">
                <a:solidFill>
                  <a:srgbClr val="F9EEE7"/>
                </a:solidFill>
                <a:latin typeface="Quattrocento" pitchFamily="34" charset="0"/>
                <a:ea typeface="Quattrocento" pitchFamily="34" charset="-122"/>
                <a:cs typeface="Quattrocento" pitchFamily="34" charset="-120"/>
              </a:rPr>
              <a:t>Sosyal beceriler, bireylerin iletişim kurma, işbirliği yapma, problem çözme ve empati kurma gibi yeteneklerini kapsar. İlkokul çağındaki çocukların sosyal becerileri geliştirmesi, hem akademik başarıları hem de kişisel gelişimleri için kritik önem taşır.</a:t>
            </a:r>
            <a:endParaRPr lang="en-US" sz="2400" dirty="0"/>
          </a:p>
        </p:txBody>
      </p:sp>
      <p:sp>
        <p:nvSpPr>
          <p:cNvPr id="7" name="Shape 4"/>
          <p:cNvSpPr/>
          <p:nvPr/>
        </p:nvSpPr>
        <p:spPr>
          <a:xfrm>
            <a:off x="833199" y="5897642"/>
            <a:ext cx="355402" cy="355402"/>
          </a:xfrm>
          <a:prstGeom prst="roundRect">
            <a:avLst>
              <a:gd name="adj" fmla="val 25726039"/>
            </a:avLst>
          </a:prstGeom>
          <a:noFill/>
          <a:ln w="7620">
            <a:solidFill>
              <a:srgbClr val="FFFFFF"/>
            </a:solidFill>
            <a:prstDash val="solid"/>
          </a:ln>
        </p:spPr>
      </p:sp>
      <p:pic>
        <p:nvPicPr>
          <p:cNvPr id="1026" name="Picture 2" descr="C:\Users\E\Desktop\RAM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950" y="6248280"/>
            <a:ext cx="170497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Downloads\pexels-kate-mcneil-912946339-1990248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625" y="2447330"/>
            <a:ext cx="591955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
        <p:nvSpPr>
          <p:cNvPr id="5" name="Text 2"/>
          <p:cNvSpPr/>
          <p:nvPr/>
        </p:nvSpPr>
        <p:spPr>
          <a:xfrm>
            <a:off x="6595824" y="1740932"/>
            <a:ext cx="6222444" cy="694373"/>
          </a:xfrm>
          <a:prstGeom prst="rect">
            <a:avLst/>
          </a:prstGeom>
          <a:noFill/>
          <a:ln/>
        </p:spPr>
        <p:txBody>
          <a:bodyPr wrap="none" rtlCol="0" anchor="t"/>
          <a:lstStyle/>
          <a:p>
            <a:pPr marL="0" indent="0">
              <a:lnSpc>
                <a:spcPts val="5468"/>
              </a:lnSpc>
              <a:buNone/>
            </a:pPr>
            <a:r>
              <a:rPr lang="en-US" sz="4374" dirty="0">
                <a:solidFill>
                  <a:srgbClr val="FFD9BE"/>
                </a:solidFill>
                <a:latin typeface="Quattrocento" pitchFamily="34" charset="0"/>
                <a:ea typeface="Quattrocento" pitchFamily="34" charset="-122"/>
                <a:cs typeface="Quattrocento" pitchFamily="34" charset="-120"/>
              </a:rPr>
              <a:t>Sonuç ve Değerlendirme</a:t>
            </a:r>
            <a:endParaRPr lang="en-US" sz="4374" dirty="0"/>
          </a:p>
        </p:txBody>
      </p:sp>
      <p:sp>
        <p:nvSpPr>
          <p:cNvPr id="6" name="Text 3"/>
          <p:cNvSpPr/>
          <p:nvPr/>
        </p:nvSpPr>
        <p:spPr>
          <a:xfrm>
            <a:off x="6319598" y="2851606"/>
            <a:ext cx="7477601" cy="1777008"/>
          </a:xfrm>
          <a:prstGeom prst="rect">
            <a:avLst/>
          </a:prstGeom>
          <a:noFill/>
          <a:ln/>
        </p:spPr>
        <p:txBody>
          <a:bodyPr wrap="square" rtlCol="0" anchor="t"/>
          <a:lstStyle/>
          <a:p>
            <a:pPr marL="0" indent="0" algn="just">
              <a:lnSpc>
                <a:spcPts val="2799"/>
              </a:lnSpc>
              <a:buNone/>
            </a:pPr>
            <a:r>
              <a:rPr lang="en-US" sz="2000" dirty="0">
                <a:solidFill>
                  <a:srgbClr val="F9EEE7"/>
                </a:solidFill>
                <a:latin typeface="Quattrocento" pitchFamily="34" charset="0"/>
                <a:ea typeface="Quattrocento" pitchFamily="34" charset="-122"/>
                <a:cs typeface="Quattrocento" pitchFamily="34" charset="-120"/>
              </a:rPr>
              <a:t>Sosyal becerilerin gelişimi, ilkokul çocuklarının akademik başarısını, kişisel gelişimini ve iletişim yeteneklerini güçlendirir. Etkili öğretim yöntemleri ve yetişkin rolmodelleri sayesinde, öğrenciler sosyal etkileşimde daha başarılı olabilir. Böylece çocukların gelecekteki yaşam ve kariyer hedeflerine ulaşmaları kolaylaşır.</a:t>
            </a:r>
            <a:endParaRPr lang="en-US" sz="2000" dirty="0"/>
          </a:p>
        </p:txBody>
      </p:sp>
      <p:pic>
        <p:nvPicPr>
          <p:cNvPr id="6146" name="Picture 2" descr="C:\Users\E\Downloads\pexels-tima-miroshnichenko-54281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1437739"/>
            <a:ext cx="4895850" cy="5515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E\Desktop\RAM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5925" y="5395792"/>
            <a:ext cx="1704975" cy="1704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
        <p:nvSpPr>
          <p:cNvPr id="6" name="Text 3"/>
          <p:cNvSpPr/>
          <p:nvPr/>
        </p:nvSpPr>
        <p:spPr>
          <a:xfrm>
            <a:off x="1176814" y="1200983"/>
            <a:ext cx="6274118" cy="694373"/>
          </a:xfrm>
          <a:prstGeom prst="rect">
            <a:avLst/>
          </a:prstGeom>
          <a:noFill/>
          <a:ln/>
        </p:spPr>
        <p:txBody>
          <a:bodyPr wrap="none" rtlCol="0" anchor="t"/>
          <a:lstStyle/>
          <a:p>
            <a:pPr marL="0" indent="0">
              <a:lnSpc>
                <a:spcPts val="5468"/>
              </a:lnSpc>
              <a:buNone/>
            </a:pPr>
            <a:r>
              <a:rPr lang="en-US" sz="4374" dirty="0">
                <a:solidFill>
                  <a:srgbClr val="FFD9BE"/>
                </a:solidFill>
                <a:latin typeface="Quattrocento" pitchFamily="34" charset="0"/>
                <a:ea typeface="Quattrocento" pitchFamily="34" charset="-122"/>
                <a:cs typeface="Quattrocento" pitchFamily="34" charset="-120"/>
              </a:rPr>
              <a:t>Sosyal Becerilerin Tanımı</a:t>
            </a:r>
            <a:endParaRPr lang="en-US" sz="4374" dirty="0"/>
          </a:p>
        </p:txBody>
      </p:sp>
      <p:sp>
        <p:nvSpPr>
          <p:cNvPr id="7" name="Text 4"/>
          <p:cNvSpPr/>
          <p:nvPr/>
        </p:nvSpPr>
        <p:spPr>
          <a:xfrm>
            <a:off x="862490" y="3257074"/>
            <a:ext cx="7386160" cy="1066205"/>
          </a:xfrm>
          <a:prstGeom prst="rect">
            <a:avLst/>
          </a:prstGeom>
          <a:noFill/>
          <a:ln/>
        </p:spPr>
        <p:txBody>
          <a:bodyPr wrap="square" rtlCol="0" anchor="t"/>
          <a:lstStyle/>
          <a:p>
            <a:pPr marL="0" indent="0" algn="just">
              <a:lnSpc>
                <a:spcPts val="2799"/>
              </a:lnSpc>
              <a:buNone/>
            </a:pPr>
            <a:r>
              <a:rPr lang="en-US" sz="2800" dirty="0">
                <a:solidFill>
                  <a:srgbClr val="F9EEE7"/>
                </a:solidFill>
                <a:latin typeface="Quattrocento" pitchFamily="34" charset="0"/>
                <a:ea typeface="Quattrocento" pitchFamily="34" charset="-122"/>
                <a:cs typeface="Quattrocento" pitchFamily="34" charset="-120"/>
              </a:rPr>
              <a:t>Sosyal beceriler, bireylerin diğer insanlarla etkili iletişim kurma, işbirliği yapma, empati gösterme ve uygun sosyal davranışları sergileme yeteneklerini kapsar. Bu beceriler, kişilerarası ilişkileri geliştirmeye ve başarılı bir sosyal yaşam sürdürmeye yardımcı olur.</a:t>
            </a:r>
            <a:endParaRPr lang="en-US" sz="2800" dirty="0"/>
          </a:p>
        </p:txBody>
      </p:sp>
      <p:pic>
        <p:nvPicPr>
          <p:cNvPr id="7170" name="Picture 2" descr="C:\Users\E\Downloads\pexels-yankrukov-86130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75" y="971312"/>
            <a:ext cx="5486400" cy="624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
        <p:nvSpPr>
          <p:cNvPr id="5" name="Text 2"/>
          <p:cNvSpPr/>
          <p:nvPr/>
        </p:nvSpPr>
        <p:spPr>
          <a:xfrm>
            <a:off x="3709749" y="1396126"/>
            <a:ext cx="6649403" cy="694373"/>
          </a:xfrm>
          <a:prstGeom prst="rect">
            <a:avLst/>
          </a:prstGeom>
          <a:noFill/>
          <a:ln/>
        </p:spPr>
        <p:txBody>
          <a:bodyPr wrap="none" rtlCol="0" anchor="t"/>
          <a:lstStyle/>
          <a:p>
            <a:pPr marL="0" indent="0">
              <a:lnSpc>
                <a:spcPts val="5468"/>
              </a:lnSpc>
              <a:buNone/>
            </a:pPr>
            <a:r>
              <a:rPr lang="en-US" sz="4374" dirty="0">
                <a:solidFill>
                  <a:srgbClr val="FFD9BE"/>
                </a:solidFill>
                <a:latin typeface="Quattrocento" pitchFamily="34" charset="0"/>
                <a:ea typeface="Quattrocento" pitchFamily="34" charset="-122"/>
                <a:cs typeface="Quattrocento" pitchFamily="34" charset="-120"/>
              </a:rPr>
              <a:t>Sosyal Becerilerin Gelişimi</a:t>
            </a:r>
            <a:endParaRPr lang="en-US" sz="4374" dirty="0"/>
          </a:p>
        </p:txBody>
      </p:sp>
      <p:sp>
        <p:nvSpPr>
          <p:cNvPr id="6" name="Text 3"/>
          <p:cNvSpPr/>
          <p:nvPr/>
        </p:nvSpPr>
        <p:spPr>
          <a:xfrm>
            <a:off x="6675001" y="3118128"/>
            <a:ext cx="7122200" cy="1066205"/>
          </a:xfrm>
          <a:prstGeom prst="rect">
            <a:avLst/>
          </a:prstGeom>
          <a:noFill/>
          <a:ln/>
        </p:spPr>
        <p:txBody>
          <a:bodyPr wrap="square" rtlCol="0" anchor="t"/>
          <a:lstStyle/>
          <a:p>
            <a:pPr marL="342900" indent="-342900" algn="l">
              <a:lnSpc>
                <a:spcPts val="2799"/>
              </a:lnSpc>
              <a:buSzPct val="100000"/>
              <a:buFont typeface="+mj-lt"/>
              <a:buAutoNum type="arabicPeriod"/>
            </a:pPr>
            <a:r>
              <a:rPr lang="en-US" sz="1750" dirty="0">
                <a:solidFill>
                  <a:srgbClr val="F9EEE7"/>
                </a:solidFill>
                <a:latin typeface="Quattrocento" pitchFamily="34" charset="0"/>
                <a:ea typeface="Quattrocento" pitchFamily="34" charset="-122"/>
                <a:cs typeface="Quattrocento" pitchFamily="34" charset="-120"/>
              </a:rPr>
              <a:t>Çocuklar, aile ve okul ortamlarında sosyal becerilerini geliştirir. </a:t>
            </a:r>
            <a:r>
              <a:rPr lang="en-US" sz="1750" b="1" dirty="0">
                <a:solidFill>
                  <a:srgbClr val="F9EEE7"/>
                </a:solidFill>
                <a:latin typeface="Quattrocento" pitchFamily="34" charset="0"/>
                <a:ea typeface="Quattrocento" pitchFamily="34" charset="-122"/>
                <a:cs typeface="Quattrocento" pitchFamily="34" charset="-120"/>
              </a:rPr>
              <a:t>Ebeveynlerin</a:t>
            </a:r>
            <a:r>
              <a:rPr lang="en-US" sz="1750" dirty="0">
                <a:solidFill>
                  <a:srgbClr val="F9EEE7"/>
                </a:solidFill>
                <a:latin typeface="Quattrocento" pitchFamily="34" charset="0"/>
                <a:ea typeface="Quattrocento" pitchFamily="34" charset="-122"/>
                <a:cs typeface="Quattrocento" pitchFamily="34" charset="-120"/>
              </a:rPr>
              <a:t> model olması, </a:t>
            </a:r>
            <a:r>
              <a:rPr lang="en-US" sz="1750" b="1" dirty="0">
                <a:solidFill>
                  <a:srgbClr val="F9EEE7"/>
                </a:solidFill>
                <a:latin typeface="Quattrocento" pitchFamily="34" charset="0"/>
                <a:ea typeface="Quattrocento" pitchFamily="34" charset="-122"/>
                <a:cs typeface="Quattrocento" pitchFamily="34" charset="-120"/>
              </a:rPr>
              <a:t>öğretmenlerin</a:t>
            </a:r>
            <a:r>
              <a:rPr lang="en-US" sz="1750" dirty="0">
                <a:solidFill>
                  <a:srgbClr val="F9EEE7"/>
                </a:solidFill>
                <a:latin typeface="Quattrocento" pitchFamily="34" charset="0"/>
                <a:ea typeface="Quattrocento" pitchFamily="34" charset="-122"/>
                <a:cs typeface="Quattrocento" pitchFamily="34" charset="-120"/>
              </a:rPr>
              <a:t> rehberliği ve </a:t>
            </a:r>
            <a:r>
              <a:rPr lang="en-US" sz="1750" b="1" dirty="0">
                <a:solidFill>
                  <a:srgbClr val="F9EEE7"/>
                </a:solidFill>
                <a:latin typeface="Quattrocento" pitchFamily="34" charset="0"/>
                <a:ea typeface="Quattrocento" pitchFamily="34" charset="-122"/>
                <a:cs typeface="Quattrocento" pitchFamily="34" charset="-120"/>
              </a:rPr>
              <a:t>akran etkileşimleri</a:t>
            </a:r>
            <a:r>
              <a:rPr lang="en-US" sz="1750" dirty="0">
                <a:solidFill>
                  <a:srgbClr val="F9EEE7"/>
                </a:solidFill>
                <a:latin typeface="Quattrocento" pitchFamily="34" charset="0"/>
                <a:ea typeface="Quattrocento" pitchFamily="34" charset="-122"/>
                <a:cs typeface="Quattrocento" pitchFamily="34" charset="-120"/>
              </a:rPr>
              <a:t> bu beceriler için kritiktir.</a:t>
            </a:r>
            <a:endParaRPr lang="en-US" sz="1750" dirty="0"/>
          </a:p>
        </p:txBody>
      </p:sp>
      <p:sp>
        <p:nvSpPr>
          <p:cNvPr id="7" name="Text 4"/>
          <p:cNvSpPr/>
          <p:nvPr/>
        </p:nvSpPr>
        <p:spPr>
          <a:xfrm>
            <a:off x="6675001" y="4273153"/>
            <a:ext cx="7122200" cy="1066205"/>
          </a:xfrm>
          <a:prstGeom prst="rect">
            <a:avLst/>
          </a:prstGeom>
          <a:noFill/>
          <a:ln/>
        </p:spPr>
        <p:txBody>
          <a:bodyPr wrap="square" rtlCol="0" anchor="t"/>
          <a:lstStyle/>
          <a:p>
            <a:pPr marL="342900" indent="-342900" algn="l">
              <a:lnSpc>
                <a:spcPts val="2799"/>
              </a:lnSpc>
              <a:buSzPct val="100000"/>
              <a:buFont typeface="+mj-lt"/>
              <a:buAutoNum type="arabicPeriod" startAt="2"/>
            </a:pPr>
            <a:r>
              <a:rPr lang="en-US" sz="1750" dirty="0">
                <a:solidFill>
                  <a:srgbClr val="F9EEE7"/>
                </a:solidFill>
                <a:latin typeface="Quattrocento" pitchFamily="34" charset="0"/>
                <a:ea typeface="Quattrocento" pitchFamily="34" charset="-122"/>
                <a:cs typeface="Quattrocento" pitchFamily="34" charset="-120"/>
              </a:rPr>
              <a:t>Dil gelişimiyle birlikte artan </a:t>
            </a:r>
            <a:r>
              <a:rPr lang="en-US" sz="1750" b="1" dirty="0">
                <a:solidFill>
                  <a:srgbClr val="F9EEE7"/>
                </a:solidFill>
                <a:latin typeface="Quattrocento" pitchFamily="34" charset="0"/>
                <a:ea typeface="Quattrocento" pitchFamily="34" charset="-122"/>
                <a:cs typeface="Quattrocento" pitchFamily="34" charset="-120"/>
              </a:rPr>
              <a:t>iletişim becerileri</a:t>
            </a:r>
            <a:r>
              <a:rPr lang="en-US" sz="1750" dirty="0">
                <a:solidFill>
                  <a:srgbClr val="F9EEE7"/>
                </a:solidFill>
                <a:latin typeface="Quattrocento" pitchFamily="34" charset="0"/>
                <a:ea typeface="Quattrocento" pitchFamily="34" charset="-122"/>
                <a:cs typeface="Quattrocento" pitchFamily="34" charset="-120"/>
              </a:rPr>
              <a:t>, çocukların sosyal etkileşimlerini kolaylaştırır. </a:t>
            </a:r>
            <a:r>
              <a:rPr lang="en-US" sz="1750" b="1" dirty="0">
                <a:solidFill>
                  <a:srgbClr val="F9EEE7"/>
                </a:solidFill>
                <a:latin typeface="Quattrocento" pitchFamily="34" charset="0"/>
                <a:ea typeface="Quattrocento" pitchFamily="34" charset="-122"/>
                <a:cs typeface="Quattrocento" pitchFamily="34" charset="-120"/>
              </a:rPr>
              <a:t>Oyun ve etkinlikler</a:t>
            </a:r>
            <a:r>
              <a:rPr lang="en-US" sz="1750" dirty="0">
                <a:solidFill>
                  <a:srgbClr val="F9EEE7"/>
                </a:solidFill>
                <a:latin typeface="Quattrocento" pitchFamily="34" charset="0"/>
                <a:ea typeface="Quattrocento" pitchFamily="34" charset="-122"/>
                <a:cs typeface="Quattrocento" pitchFamily="34" charset="-120"/>
              </a:rPr>
              <a:t> de sosyal öğrenmeyi destekler.</a:t>
            </a:r>
            <a:endParaRPr lang="en-US" sz="1750" dirty="0"/>
          </a:p>
        </p:txBody>
      </p:sp>
      <p:sp>
        <p:nvSpPr>
          <p:cNvPr id="8" name="Text 5"/>
          <p:cNvSpPr/>
          <p:nvPr/>
        </p:nvSpPr>
        <p:spPr>
          <a:xfrm>
            <a:off x="6675001" y="5428178"/>
            <a:ext cx="7122200" cy="710803"/>
          </a:xfrm>
          <a:prstGeom prst="rect">
            <a:avLst/>
          </a:prstGeom>
          <a:noFill/>
          <a:ln/>
        </p:spPr>
        <p:txBody>
          <a:bodyPr wrap="square" rtlCol="0" anchor="t"/>
          <a:lstStyle/>
          <a:p>
            <a:pPr marL="342900" indent="-342900" algn="l">
              <a:lnSpc>
                <a:spcPts val="2799"/>
              </a:lnSpc>
              <a:buSzPct val="100000"/>
              <a:buFont typeface="+mj-lt"/>
              <a:buAutoNum type="arabicPeriod" startAt="3"/>
            </a:pPr>
            <a:r>
              <a:rPr lang="en-US" sz="1750" dirty="0">
                <a:solidFill>
                  <a:srgbClr val="F9EEE7"/>
                </a:solidFill>
                <a:latin typeface="Quattrocento" pitchFamily="34" charset="0"/>
                <a:ea typeface="Quattrocento" pitchFamily="34" charset="-122"/>
                <a:cs typeface="Quattrocento" pitchFamily="34" charset="-120"/>
              </a:rPr>
              <a:t>Çocukların </a:t>
            </a:r>
            <a:r>
              <a:rPr lang="en-US" sz="1750" b="1" dirty="0">
                <a:solidFill>
                  <a:srgbClr val="F9EEE7"/>
                </a:solidFill>
                <a:latin typeface="Quattrocento" pitchFamily="34" charset="0"/>
                <a:ea typeface="Quattrocento" pitchFamily="34" charset="-122"/>
                <a:cs typeface="Quattrocento" pitchFamily="34" charset="-120"/>
              </a:rPr>
              <a:t>duygusal zekâları</a:t>
            </a:r>
            <a:r>
              <a:rPr lang="en-US" sz="1750" dirty="0">
                <a:solidFill>
                  <a:srgbClr val="F9EEE7"/>
                </a:solidFill>
                <a:latin typeface="Quattrocento" pitchFamily="34" charset="0"/>
                <a:ea typeface="Quattrocento" pitchFamily="34" charset="-122"/>
                <a:cs typeface="Quattrocento" pitchFamily="34" charset="-120"/>
              </a:rPr>
              <a:t> geliştikçe, </a:t>
            </a:r>
            <a:r>
              <a:rPr lang="en-US" sz="1750" b="1" dirty="0">
                <a:solidFill>
                  <a:srgbClr val="F9EEE7"/>
                </a:solidFill>
                <a:latin typeface="Quattrocento" pitchFamily="34" charset="0"/>
                <a:ea typeface="Quattrocento" pitchFamily="34" charset="-122"/>
                <a:cs typeface="Quattrocento" pitchFamily="34" charset="-120"/>
              </a:rPr>
              <a:t>empati kurma</a:t>
            </a:r>
            <a:r>
              <a:rPr lang="en-US" sz="1750" dirty="0">
                <a:solidFill>
                  <a:srgbClr val="F9EEE7"/>
                </a:solidFill>
                <a:latin typeface="Quattrocento" pitchFamily="34" charset="0"/>
                <a:ea typeface="Quattrocento" pitchFamily="34" charset="-122"/>
                <a:cs typeface="Quattrocento" pitchFamily="34" charset="-120"/>
              </a:rPr>
              <a:t>, </a:t>
            </a:r>
            <a:r>
              <a:rPr lang="en-US" sz="1750" b="1" dirty="0">
                <a:solidFill>
                  <a:srgbClr val="F9EEE7"/>
                </a:solidFill>
                <a:latin typeface="Quattrocento" pitchFamily="34" charset="0"/>
                <a:ea typeface="Quattrocento" pitchFamily="34" charset="-122"/>
                <a:cs typeface="Quattrocento" pitchFamily="34" charset="-120"/>
              </a:rPr>
              <a:t>problem çözme</a:t>
            </a:r>
            <a:r>
              <a:rPr lang="en-US" sz="1750" dirty="0">
                <a:solidFill>
                  <a:srgbClr val="F9EEE7"/>
                </a:solidFill>
                <a:latin typeface="Quattrocento" pitchFamily="34" charset="0"/>
                <a:ea typeface="Quattrocento" pitchFamily="34" charset="-122"/>
                <a:cs typeface="Quattrocento" pitchFamily="34" charset="-120"/>
              </a:rPr>
              <a:t> ve </a:t>
            </a:r>
            <a:r>
              <a:rPr lang="en-US" sz="1750" b="1" dirty="0">
                <a:solidFill>
                  <a:srgbClr val="F9EEE7"/>
                </a:solidFill>
                <a:latin typeface="Quattrocento" pitchFamily="34" charset="0"/>
                <a:ea typeface="Quattrocento" pitchFamily="34" charset="-122"/>
                <a:cs typeface="Quattrocento" pitchFamily="34" charset="-120"/>
              </a:rPr>
              <a:t>işbirliği yapma</a:t>
            </a:r>
            <a:r>
              <a:rPr lang="en-US" sz="1750" dirty="0">
                <a:solidFill>
                  <a:srgbClr val="F9EEE7"/>
                </a:solidFill>
                <a:latin typeface="Quattrocento" pitchFamily="34" charset="0"/>
                <a:ea typeface="Quattrocento" pitchFamily="34" charset="-122"/>
                <a:cs typeface="Quattrocento" pitchFamily="34" charset="-120"/>
              </a:rPr>
              <a:t> gibi yetenekleri de güçlenir.</a:t>
            </a:r>
            <a:endParaRPr lang="en-US" sz="1750" dirty="0"/>
          </a:p>
        </p:txBody>
      </p:sp>
      <p:pic>
        <p:nvPicPr>
          <p:cNvPr id="2050" name="Picture 2" descr="C:\Users\E\Downloads\pexels-gustavo-fring-41488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2768680"/>
            <a:ext cx="5572125" cy="3714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
        <p:nvSpPr>
          <p:cNvPr id="5" name="Text 2"/>
          <p:cNvSpPr/>
          <p:nvPr/>
        </p:nvSpPr>
        <p:spPr>
          <a:xfrm>
            <a:off x="791408" y="747593"/>
            <a:ext cx="8809553" cy="659606"/>
          </a:xfrm>
          <a:prstGeom prst="rect">
            <a:avLst/>
          </a:prstGeom>
          <a:noFill/>
          <a:ln/>
        </p:spPr>
        <p:txBody>
          <a:bodyPr wrap="none" rtlCol="0" anchor="t"/>
          <a:lstStyle/>
          <a:p>
            <a:pPr marL="0" indent="0">
              <a:lnSpc>
                <a:spcPts val="5193"/>
              </a:lnSpc>
              <a:buNone/>
            </a:pPr>
            <a:r>
              <a:rPr lang="en-US" sz="4155" dirty="0">
                <a:solidFill>
                  <a:srgbClr val="FFD9BE"/>
                </a:solidFill>
                <a:latin typeface="Quattrocento" pitchFamily="34" charset="0"/>
                <a:ea typeface="Quattrocento" pitchFamily="34" charset="-122"/>
                <a:cs typeface="Quattrocento" pitchFamily="34" charset="-120"/>
              </a:rPr>
              <a:t>İlkokul Çocuklarının Sosyal Becerileri</a:t>
            </a:r>
            <a:endParaRPr lang="en-US" sz="4155" dirty="0"/>
          </a:p>
        </p:txBody>
      </p:sp>
      <p:sp>
        <p:nvSpPr>
          <p:cNvPr id="6" name="Shape 3"/>
          <p:cNvSpPr/>
          <p:nvPr/>
        </p:nvSpPr>
        <p:spPr>
          <a:xfrm>
            <a:off x="1094899" y="1723787"/>
            <a:ext cx="26313" cy="5758220"/>
          </a:xfrm>
          <a:prstGeom prst="rect">
            <a:avLst/>
          </a:prstGeom>
          <a:solidFill>
            <a:srgbClr val="EF9C82"/>
          </a:solidFill>
          <a:ln/>
        </p:spPr>
      </p:sp>
      <p:sp>
        <p:nvSpPr>
          <p:cNvPr id="7" name="Shape 4"/>
          <p:cNvSpPr/>
          <p:nvPr/>
        </p:nvSpPr>
        <p:spPr>
          <a:xfrm>
            <a:off x="1345406" y="2112824"/>
            <a:ext cx="738664" cy="26313"/>
          </a:xfrm>
          <a:prstGeom prst="rect">
            <a:avLst/>
          </a:prstGeom>
          <a:solidFill>
            <a:srgbClr val="EF9C82"/>
          </a:solidFill>
          <a:ln/>
        </p:spPr>
      </p:sp>
      <p:sp>
        <p:nvSpPr>
          <p:cNvPr id="8" name="Shape 5"/>
          <p:cNvSpPr/>
          <p:nvPr/>
        </p:nvSpPr>
        <p:spPr>
          <a:xfrm>
            <a:off x="870585" y="1888688"/>
            <a:ext cx="474821" cy="474821"/>
          </a:xfrm>
          <a:prstGeom prst="roundRect">
            <a:avLst>
              <a:gd name="adj" fmla="val 13335"/>
            </a:avLst>
          </a:prstGeom>
          <a:solidFill>
            <a:srgbClr val="234A49"/>
          </a:solidFill>
          <a:ln/>
        </p:spPr>
      </p:sp>
      <p:sp>
        <p:nvSpPr>
          <p:cNvPr id="9" name="Text 6"/>
          <p:cNvSpPr/>
          <p:nvPr/>
        </p:nvSpPr>
        <p:spPr>
          <a:xfrm>
            <a:off x="1051917" y="1928217"/>
            <a:ext cx="112038" cy="395645"/>
          </a:xfrm>
          <a:prstGeom prst="rect">
            <a:avLst/>
          </a:prstGeom>
          <a:noFill/>
          <a:ln/>
        </p:spPr>
        <p:txBody>
          <a:bodyPr wrap="none" rtlCol="0" anchor="t"/>
          <a:lstStyle/>
          <a:p>
            <a:pPr marL="0" indent="0" algn="ctr">
              <a:lnSpc>
                <a:spcPts val="3116"/>
              </a:lnSpc>
              <a:buNone/>
            </a:pPr>
            <a:r>
              <a:rPr lang="en-US" sz="2493" dirty="0">
                <a:solidFill>
                  <a:srgbClr val="FFD9BE"/>
                </a:solidFill>
                <a:latin typeface="Quattrocento" pitchFamily="34" charset="0"/>
                <a:ea typeface="Quattrocento" pitchFamily="34" charset="-122"/>
                <a:cs typeface="Quattrocento" pitchFamily="34" charset="-120"/>
              </a:rPr>
              <a:t>1</a:t>
            </a:r>
            <a:endParaRPr lang="en-US" sz="2493" dirty="0"/>
          </a:p>
        </p:txBody>
      </p:sp>
      <p:sp>
        <p:nvSpPr>
          <p:cNvPr id="10" name="Text 7"/>
          <p:cNvSpPr/>
          <p:nvPr/>
        </p:nvSpPr>
        <p:spPr>
          <a:xfrm>
            <a:off x="2268736" y="1934766"/>
            <a:ext cx="2638187" cy="329803"/>
          </a:xfrm>
          <a:prstGeom prst="rect">
            <a:avLst/>
          </a:prstGeom>
          <a:noFill/>
          <a:ln/>
        </p:spPr>
        <p:txBody>
          <a:bodyPr wrap="none" rtlCol="0" anchor="t"/>
          <a:lstStyle/>
          <a:p>
            <a:pPr marL="0" indent="0" algn="l">
              <a:lnSpc>
                <a:spcPts val="2597"/>
              </a:lnSpc>
              <a:buNone/>
            </a:pPr>
            <a:r>
              <a:rPr lang="en-US" sz="2077" dirty="0">
                <a:solidFill>
                  <a:srgbClr val="FFD9BE"/>
                </a:solidFill>
                <a:latin typeface="Quattrocento" pitchFamily="34" charset="0"/>
                <a:ea typeface="Quattrocento" pitchFamily="34" charset="-122"/>
                <a:cs typeface="Quattrocento" pitchFamily="34" charset="-120"/>
              </a:rPr>
              <a:t>İletişim Becerileri</a:t>
            </a:r>
            <a:endParaRPr lang="en-US" sz="2077" dirty="0"/>
          </a:p>
        </p:txBody>
      </p:sp>
      <p:sp>
        <p:nvSpPr>
          <p:cNvPr id="11" name="Text 8"/>
          <p:cNvSpPr/>
          <p:nvPr/>
        </p:nvSpPr>
        <p:spPr>
          <a:xfrm>
            <a:off x="2268736" y="2391132"/>
            <a:ext cx="7912656" cy="675323"/>
          </a:xfrm>
          <a:prstGeom prst="rect">
            <a:avLst/>
          </a:prstGeom>
          <a:noFill/>
          <a:ln/>
        </p:spPr>
        <p:txBody>
          <a:bodyPr wrap="square" rtlCol="0" anchor="t"/>
          <a:lstStyle/>
          <a:p>
            <a:pPr marL="0" indent="0" algn="l">
              <a:lnSpc>
                <a:spcPts val="2659"/>
              </a:lnSpc>
              <a:buNone/>
            </a:pPr>
            <a:r>
              <a:rPr lang="en-US" sz="1662" dirty="0">
                <a:solidFill>
                  <a:srgbClr val="F9EEE7"/>
                </a:solidFill>
                <a:latin typeface="Quattrocento" pitchFamily="34" charset="0"/>
                <a:ea typeface="Quattrocento" pitchFamily="34" charset="-122"/>
                <a:cs typeface="Quattrocento" pitchFamily="34" charset="-120"/>
              </a:rPr>
              <a:t>İlkokul çağındaki çocuklar, akranları ve yetişkinlerle etkili iletişim kurmayı öğrenirler. Dinleme, konuşma, beden dili gibi iletişim yöntemlerini geliştirirler.</a:t>
            </a:r>
            <a:endParaRPr lang="en-US" sz="1662" dirty="0"/>
          </a:p>
        </p:txBody>
      </p:sp>
      <p:sp>
        <p:nvSpPr>
          <p:cNvPr id="12" name="Shape 9"/>
          <p:cNvSpPr/>
          <p:nvPr/>
        </p:nvSpPr>
        <p:spPr>
          <a:xfrm>
            <a:off x="1345406" y="3877449"/>
            <a:ext cx="738664" cy="26313"/>
          </a:xfrm>
          <a:prstGeom prst="rect">
            <a:avLst/>
          </a:prstGeom>
          <a:solidFill>
            <a:srgbClr val="EF9C82"/>
          </a:solidFill>
          <a:ln/>
        </p:spPr>
      </p:sp>
      <p:sp>
        <p:nvSpPr>
          <p:cNvPr id="13" name="Shape 10"/>
          <p:cNvSpPr/>
          <p:nvPr/>
        </p:nvSpPr>
        <p:spPr>
          <a:xfrm>
            <a:off x="870585" y="3653314"/>
            <a:ext cx="474821" cy="474821"/>
          </a:xfrm>
          <a:prstGeom prst="roundRect">
            <a:avLst>
              <a:gd name="adj" fmla="val 13335"/>
            </a:avLst>
          </a:prstGeom>
          <a:solidFill>
            <a:srgbClr val="234A49"/>
          </a:solidFill>
          <a:ln/>
        </p:spPr>
      </p:sp>
      <p:sp>
        <p:nvSpPr>
          <p:cNvPr id="14" name="Text 11"/>
          <p:cNvSpPr/>
          <p:nvPr/>
        </p:nvSpPr>
        <p:spPr>
          <a:xfrm>
            <a:off x="1023104" y="3692843"/>
            <a:ext cx="169664" cy="395645"/>
          </a:xfrm>
          <a:prstGeom prst="rect">
            <a:avLst/>
          </a:prstGeom>
          <a:noFill/>
          <a:ln/>
        </p:spPr>
        <p:txBody>
          <a:bodyPr wrap="none" rtlCol="0" anchor="t"/>
          <a:lstStyle/>
          <a:p>
            <a:pPr marL="0" indent="0" algn="ctr">
              <a:lnSpc>
                <a:spcPts val="3116"/>
              </a:lnSpc>
              <a:buNone/>
            </a:pPr>
            <a:r>
              <a:rPr lang="en-US" sz="2493" dirty="0">
                <a:solidFill>
                  <a:srgbClr val="FFD9BE"/>
                </a:solidFill>
                <a:latin typeface="Quattrocento" pitchFamily="34" charset="0"/>
                <a:ea typeface="Quattrocento" pitchFamily="34" charset="-122"/>
                <a:cs typeface="Quattrocento" pitchFamily="34" charset="-120"/>
              </a:rPr>
              <a:t>2</a:t>
            </a:r>
            <a:endParaRPr lang="en-US" sz="2493" dirty="0"/>
          </a:p>
        </p:txBody>
      </p:sp>
      <p:sp>
        <p:nvSpPr>
          <p:cNvPr id="15" name="Text 12"/>
          <p:cNvSpPr/>
          <p:nvPr/>
        </p:nvSpPr>
        <p:spPr>
          <a:xfrm>
            <a:off x="2268736" y="3699391"/>
            <a:ext cx="2638187" cy="329803"/>
          </a:xfrm>
          <a:prstGeom prst="rect">
            <a:avLst/>
          </a:prstGeom>
          <a:noFill/>
          <a:ln/>
        </p:spPr>
        <p:txBody>
          <a:bodyPr wrap="none" rtlCol="0" anchor="t"/>
          <a:lstStyle/>
          <a:p>
            <a:pPr marL="0" indent="0" algn="l">
              <a:lnSpc>
                <a:spcPts val="2597"/>
              </a:lnSpc>
              <a:buNone/>
            </a:pPr>
            <a:r>
              <a:rPr lang="en-US" sz="2077" dirty="0">
                <a:solidFill>
                  <a:srgbClr val="FFD9BE"/>
                </a:solidFill>
                <a:latin typeface="Quattrocento" pitchFamily="34" charset="0"/>
                <a:ea typeface="Quattrocento" pitchFamily="34" charset="-122"/>
                <a:cs typeface="Quattrocento" pitchFamily="34" charset="-120"/>
              </a:rPr>
              <a:t>İşbirliği ve Paylaşma</a:t>
            </a:r>
            <a:endParaRPr lang="en-US" sz="2077" dirty="0"/>
          </a:p>
        </p:txBody>
      </p:sp>
      <p:sp>
        <p:nvSpPr>
          <p:cNvPr id="16" name="Text 13"/>
          <p:cNvSpPr/>
          <p:nvPr/>
        </p:nvSpPr>
        <p:spPr>
          <a:xfrm>
            <a:off x="2268736" y="4155757"/>
            <a:ext cx="7912656" cy="1012984"/>
          </a:xfrm>
          <a:prstGeom prst="rect">
            <a:avLst/>
          </a:prstGeom>
          <a:noFill/>
          <a:ln/>
        </p:spPr>
        <p:txBody>
          <a:bodyPr wrap="square" rtlCol="0" anchor="t"/>
          <a:lstStyle/>
          <a:p>
            <a:pPr marL="0" indent="0" algn="l">
              <a:lnSpc>
                <a:spcPts val="2659"/>
              </a:lnSpc>
              <a:buNone/>
            </a:pPr>
            <a:r>
              <a:rPr lang="en-US" sz="1662" dirty="0">
                <a:solidFill>
                  <a:srgbClr val="F9EEE7"/>
                </a:solidFill>
                <a:latin typeface="Quattrocento" pitchFamily="34" charset="0"/>
                <a:ea typeface="Quattrocento" pitchFamily="34" charset="-122"/>
                <a:cs typeface="Quattrocento" pitchFamily="34" charset="-120"/>
              </a:rPr>
              <a:t>Grup etkinliklerinde oynama, malzemeleri paylaşma, görevleri birlikte yerine getirme gibi becerileri kazanırlar. Böylece takım çalışması ve ortak hedef için gayret gösterme yeteneği gelişir.</a:t>
            </a:r>
            <a:endParaRPr lang="en-US" sz="1662" dirty="0"/>
          </a:p>
        </p:txBody>
      </p:sp>
      <p:sp>
        <p:nvSpPr>
          <p:cNvPr id="17" name="Shape 14"/>
          <p:cNvSpPr/>
          <p:nvPr/>
        </p:nvSpPr>
        <p:spPr>
          <a:xfrm>
            <a:off x="1345406" y="5979735"/>
            <a:ext cx="738664" cy="26313"/>
          </a:xfrm>
          <a:prstGeom prst="rect">
            <a:avLst/>
          </a:prstGeom>
          <a:solidFill>
            <a:srgbClr val="EF9C82"/>
          </a:solidFill>
          <a:ln/>
        </p:spPr>
      </p:sp>
      <p:sp>
        <p:nvSpPr>
          <p:cNvPr id="18" name="Shape 15"/>
          <p:cNvSpPr/>
          <p:nvPr/>
        </p:nvSpPr>
        <p:spPr>
          <a:xfrm>
            <a:off x="870585" y="5755600"/>
            <a:ext cx="474821" cy="474821"/>
          </a:xfrm>
          <a:prstGeom prst="roundRect">
            <a:avLst>
              <a:gd name="adj" fmla="val 13335"/>
            </a:avLst>
          </a:prstGeom>
          <a:solidFill>
            <a:srgbClr val="234A49"/>
          </a:solidFill>
          <a:ln/>
        </p:spPr>
      </p:sp>
      <p:sp>
        <p:nvSpPr>
          <p:cNvPr id="19" name="Text 16"/>
          <p:cNvSpPr/>
          <p:nvPr/>
        </p:nvSpPr>
        <p:spPr>
          <a:xfrm>
            <a:off x="1021913" y="5795129"/>
            <a:ext cx="172164" cy="395645"/>
          </a:xfrm>
          <a:prstGeom prst="rect">
            <a:avLst/>
          </a:prstGeom>
          <a:noFill/>
          <a:ln/>
        </p:spPr>
        <p:txBody>
          <a:bodyPr wrap="none" rtlCol="0" anchor="t"/>
          <a:lstStyle/>
          <a:p>
            <a:pPr marL="0" indent="0" algn="ctr">
              <a:lnSpc>
                <a:spcPts val="3116"/>
              </a:lnSpc>
              <a:buNone/>
            </a:pPr>
            <a:r>
              <a:rPr lang="en-US" sz="2493" dirty="0">
                <a:solidFill>
                  <a:srgbClr val="FFD9BE"/>
                </a:solidFill>
                <a:latin typeface="Quattrocento" pitchFamily="34" charset="0"/>
                <a:ea typeface="Quattrocento" pitchFamily="34" charset="-122"/>
                <a:cs typeface="Quattrocento" pitchFamily="34" charset="-120"/>
              </a:rPr>
              <a:t>3</a:t>
            </a:r>
            <a:endParaRPr lang="en-US" sz="2493" dirty="0"/>
          </a:p>
        </p:txBody>
      </p:sp>
      <p:sp>
        <p:nvSpPr>
          <p:cNvPr id="20" name="Text 17"/>
          <p:cNvSpPr/>
          <p:nvPr/>
        </p:nvSpPr>
        <p:spPr>
          <a:xfrm>
            <a:off x="2268736" y="5801678"/>
            <a:ext cx="2638187" cy="329803"/>
          </a:xfrm>
          <a:prstGeom prst="rect">
            <a:avLst/>
          </a:prstGeom>
          <a:noFill/>
          <a:ln/>
        </p:spPr>
        <p:txBody>
          <a:bodyPr wrap="none" rtlCol="0" anchor="t"/>
          <a:lstStyle/>
          <a:p>
            <a:pPr marL="0" indent="0" algn="l">
              <a:lnSpc>
                <a:spcPts val="2597"/>
              </a:lnSpc>
              <a:buNone/>
            </a:pPr>
            <a:r>
              <a:rPr lang="en-US" sz="2077" dirty="0">
                <a:solidFill>
                  <a:srgbClr val="FFD9BE"/>
                </a:solidFill>
                <a:latin typeface="Quattrocento" pitchFamily="34" charset="0"/>
                <a:ea typeface="Quattrocento" pitchFamily="34" charset="-122"/>
                <a:cs typeface="Quattrocento" pitchFamily="34" charset="-120"/>
              </a:rPr>
              <a:t>Duygusal Zeka</a:t>
            </a:r>
            <a:endParaRPr lang="en-US" sz="2077" dirty="0"/>
          </a:p>
        </p:txBody>
      </p:sp>
      <p:sp>
        <p:nvSpPr>
          <p:cNvPr id="21" name="Text 18"/>
          <p:cNvSpPr/>
          <p:nvPr/>
        </p:nvSpPr>
        <p:spPr>
          <a:xfrm>
            <a:off x="2268736" y="6258044"/>
            <a:ext cx="7912656" cy="1012984"/>
          </a:xfrm>
          <a:prstGeom prst="rect">
            <a:avLst/>
          </a:prstGeom>
          <a:noFill/>
          <a:ln/>
        </p:spPr>
        <p:txBody>
          <a:bodyPr wrap="square" rtlCol="0" anchor="t"/>
          <a:lstStyle/>
          <a:p>
            <a:pPr marL="0" indent="0" algn="l">
              <a:lnSpc>
                <a:spcPts val="2659"/>
              </a:lnSpc>
              <a:buNone/>
            </a:pPr>
            <a:r>
              <a:rPr lang="en-US" sz="1662" dirty="0">
                <a:solidFill>
                  <a:srgbClr val="F9EEE7"/>
                </a:solidFill>
                <a:latin typeface="Quattrocento" pitchFamily="34" charset="0"/>
                <a:ea typeface="Quattrocento" pitchFamily="34" charset="-122"/>
                <a:cs typeface="Quattrocento" pitchFamily="34" charset="-120"/>
              </a:rPr>
              <a:t>Kendi duygularını tanıma, ifade etme ve yönetme; başkalarının duygularını anlama ve empati kurma yetenekleri ilerler. Böylece sosyal etkileşimlerinde daha başarılı olurlar.</a:t>
            </a:r>
            <a:endParaRPr lang="en-US" sz="1662" dirty="0"/>
          </a:p>
        </p:txBody>
      </p:sp>
      <p:pic>
        <p:nvPicPr>
          <p:cNvPr id="3074" name="Picture 2" descr="C:\Users\E\Downloads\pexels-cottonbro-72075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1392" y="1628775"/>
            <a:ext cx="4249218" cy="575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
        <p:nvSpPr>
          <p:cNvPr id="4" name="Text 2"/>
          <p:cNvSpPr/>
          <p:nvPr/>
        </p:nvSpPr>
        <p:spPr>
          <a:xfrm>
            <a:off x="1888391" y="939998"/>
            <a:ext cx="10853618" cy="1335405"/>
          </a:xfrm>
          <a:prstGeom prst="rect">
            <a:avLst/>
          </a:prstGeom>
          <a:noFill/>
          <a:ln/>
        </p:spPr>
        <p:txBody>
          <a:bodyPr wrap="square" rtlCol="0" anchor="t"/>
          <a:lstStyle/>
          <a:p>
            <a:pPr marL="0" indent="0">
              <a:lnSpc>
                <a:spcPts val="5258"/>
              </a:lnSpc>
              <a:buNone/>
            </a:pPr>
            <a:r>
              <a:rPr lang="en-US" sz="4207" dirty="0">
                <a:solidFill>
                  <a:srgbClr val="FFD9BE"/>
                </a:solidFill>
                <a:latin typeface="Quattrocento" pitchFamily="34" charset="0"/>
                <a:ea typeface="Quattrocento" pitchFamily="34" charset="-122"/>
                <a:cs typeface="Quattrocento" pitchFamily="34" charset="-120"/>
              </a:rPr>
              <a:t>Sosyal Becerilerin Akademik Başarıya Etkisi</a:t>
            </a:r>
            <a:endParaRPr lang="en-US" sz="4207" dirty="0"/>
          </a:p>
        </p:txBody>
      </p:sp>
      <p:sp>
        <p:nvSpPr>
          <p:cNvPr id="5" name="Text 3"/>
          <p:cNvSpPr/>
          <p:nvPr/>
        </p:nvSpPr>
        <p:spPr>
          <a:xfrm>
            <a:off x="1452682" y="2437686"/>
            <a:ext cx="1997273" cy="333732"/>
          </a:xfrm>
          <a:prstGeom prst="rect">
            <a:avLst/>
          </a:prstGeom>
          <a:noFill/>
          <a:ln/>
        </p:spPr>
        <p:txBody>
          <a:bodyPr wrap="none" rtlCol="0" anchor="t"/>
          <a:lstStyle/>
          <a:p>
            <a:pPr marL="0" indent="0">
              <a:lnSpc>
                <a:spcPts val="2629"/>
              </a:lnSpc>
              <a:buNone/>
            </a:pPr>
            <a:r>
              <a:rPr lang="en-US" sz="2400" dirty="0">
                <a:solidFill>
                  <a:srgbClr val="FFD9BE"/>
                </a:solidFill>
                <a:latin typeface="Quattrocento" pitchFamily="34" charset="0"/>
                <a:ea typeface="Quattrocento" pitchFamily="34" charset="-122"/>
                <a:cs typeface="Quattrocento" pitchFamily="34" charset="-120"/>
              </a:rPr>
              <a:t>Olumlu Etki</a:t>
            </a:r>
            <a:endParaRPr lang="en-US" sz="2400" dirty="0"/>
          </a:p>
        </p:txBody>
      </p:sp>
      <p:sp>
        <p:nvSpPr>
          <p:cNvPr id="6" name="Text 4"/>
          <p:cNvSpPr/>
          <p:nvPr/>
        </p:nvSpPr>
        <p:spPr>
          <a:xfrm>
            <a:off x="1214825" y="3218021"/>
            <a:ext cx="2647414" cy="4445318"/>
          </a:xfrm>
          <a:prstGeom prst="rect">
            <a:avLst/>
          </a:prstGeom>
          <a:noFill/>
          <a:ln/>
        </p:spPr>
        <p:txBody>
          <a:bodyPr wrap="square" rtlCol="0" anchor="t"/>
          <a:lstStyle/>
          <a:p>
            <a:pPr marL="0" indent="0">
              <a:lnSpc>
                <a:spcPts val="2692"/>
              </a:lnSpc>
              <a:buNone/>
            </a:pPr>
            <a:r>
              <a:rPr lang="en-US" sz="2000" dirty="0">
                <a:solidFill>
                  <a:srgbClr val="F9EEE7"/>
                </a:solidFill>
                <a:latin typeface="Quattrocento" pitchFamily="34" charset="0"/>
                <a:ea typeface="Quattrocento" pitchFamily="34" charset="-122"/>
                <a:cs typeface="Quattrocento" pitchFamily="34" charset="-120"/>
              </a:rPr>
              <a:t>Gelişmiş sosyal beceriler, öğrenmeyi kolaylaştırır. Örneğin, iyi iletişim becerileri sayesinde öğrenciler öğretmenleriyle daha verimli etkileşim kurar, sorulan soruları daha iyi anlayıp cevaplandırabilir.</a:t>
            </a:r>
            <a:endParaRPr lang="en-US" sz="2000" dirty="0"/>
          </a:p>
        </p:txBody>
      </p:sp>
      <p:sp>
        <p:nvSpPr>
          <p:cNvPr id="7" name="Text 5"/>
          <p:cNvSpPr/>
          <p:nvPr/>
        </p:nvSpPr>
        <p:spPr>
          <a:xfrm>
            <a:off x="4246126" y="2473761"/>
            <a:ext cx="3069074" cy="667464"/>
          </a:xfrm>
          <a:prstGeom prst="rect">
            <a:avLst/>
          </a:prstGeom>
          <a:noFill/>
          <a:ln/>
        </p:spPr>
        <p:txBody>
          <a:bodyPr wrap="square" rtlCol="0" anchor="t"/>
          <a:lstStyle/>
          <a:p>
            <a:pPr marL="0" indent="0">
              <a:lnSpc>
                <a:spcPts val="2629"/>
              </a:lnSpc>
              <a:buNone/>
            </a:pPr>
            <a:r>
              <a:rPr lang="en-US" sz="2400" dirty="0">
                <a:solidFill>
                  <a:srgbClr val="FFD9BE"/>
                </a:solidFill>
                <a:latin typeface="Quattrocento" pitchFamily="34" charset="0"/>
                <a:ea typeface="Quattrocento" pitchFamily="34" charset="-122"/>
                <a:cs typeface="Quattrocento" pitchFamily="34" charset="-120"/>
              </a:rPr>
              <a:t>Grup Çalışmaları</a:t>
            </a:r>
            <a:endParaRPr lang="en-US" sz="2400" dirty="0"/>
          </a:p>
        </p:txBody>
      </p:sp>
      <p:sp>
        <p:nvSpPr>
          <p:cNvPr id="8" name="Text 6"/>
          <p:cNvSpPr/>
          <p:nvPr/>
        </p:nvSpPr>
        <p:spPr>
          <a:xfrm>
            <a:off x="4407456" y="3141225"/>
            <a:ext cx="2488644" cy="3761423"/>
          </a:xfrm>
          <a:prstGeom prst="rect">
            <a:avLst/>
          </a:prstGeom>
          <a:noFill/>
          <a:ln/>
        </p:spPr>
        <p:txBody>
          <a:bodyPr wrap="square" rtlCol="0" anchor="t"/>
          <a:lstStyle/>
          <a:p>
            <a:pPr marL="0" indent="0">
              <a:lnSpc>
                <a:spcPts val="2692"/>
              </a:lnSpc>
              <a:buNone/>
            </a:pPr>
            <a:r>
              <a:rPr lang="en-US" sz="2000" dirty="0">
                <a:solidFill>
                  <a:srgbClr val="F9EEE7"/>
                </a:solidFill>
                <a:latin typeface="Quattrocento" pitchFamily="34" charset="0"/>
                <a:ea typeface="Quattrocento" pitchFamily="34" charset="-122"/>
                <a:cs typeface="Quattrocento" pitchFamily="34" charset="-120"/>
              </a:rPr>
              <a:t>Sosyal beceriler, öğrencilerin grup projelerinde işbirliği yapma ve ortak hedefler için çalışma yeteneklerini geliştirir. Bu da akademik başarılarını destekler.</a:t>
            </a:r>
            <a:endParaRPr lang="en-US" sz="2000" dirty="0"/>
          </a:p>
        </p:txBody>
      </p:sp>
      <p:sp>
        <p:nvSpPr>
          <p:cNvPr id="9" name="Text 7"/>
          <p:cNvSpPr/>
          <p:nvPr/>
        </p:nvSpPr>
        <p:spPr>
          <a:xfrm>
            <a:off x="7667031" y="2489358"/>
            <a:ext cx="1877020" cy="333732"/>
          </a:xfrm>
          <a:prstGeom prst="rect">
            <a:avLst/>
          </a:prstGeom>
          <a:noFill/>
          <a:ln/>
        </p:spPr>
        <p:txBody>
          <a:bodyPr wrap="none" rtlCol="0" anchor="t"/>
          <a:lstStyle/>
          <a:p>
            <a:pPr marL="0" indent="0">
              <a:lnSpc>
                <a:spcPts val="2629"/>
              </a:lnSpc>
              <a:buNone/>
            </a:pPr>
            <a:r>
              <a:rPr lang="en-US" sz="2400" dirty="0">
                <a:solidFill>
                  <a:srgbClr val="FFD9BE"/>
                </a:solidFill>
                <a:latin typeface="Quattrocento" pitchFamily="34" charset="0"/>
                <a:ea typeface="Quattrocento" pitchFamily="34" charset="-122"/>
                <a:cs typeface="Quattrocento" pitchFamily="34" charset="-120"/>
              </a:rPr>
              <a:t>Öz Yönetim</a:t>
            </a:r>
            <a:endParaRPr lang="en-US" sz="2400" dirty="0"/>
          </a:p>
        </p:txBody>
      </p:sp>
      <p:sp>
        <p:nvSpPr>
          <p:cNvPr id="10" name="Text 8"/>
          <p:cNvSpPr/>
          <p:nvPr/>
        </p:nvSpPr>
        <p:spPr>
          <a:xfrm>
            <a:off x="7315200" y="3218021"/>
            <a:ext cx="2715220" cy="3419475"/>
          </a:xfrm>
          <a:prstGeom prst="rect">
            <a:avLst/>
          </a:prstGeom>
          <a:noFill/>
          <a:ln/>
        </p:spPr>
        <p:txBody>
          <a:bodyPr wrap="square" rtlCol="0" anchor="t"/>
          <a:lstStyle/>
          <a:p>
            <a:pPr marL="0" indent="0">
              <a:lnSpc>
                <a:spcPts val="2692"/>
              </a:lnSpc>
              <a:buNone/>
            </a:pPr>
            <a:r>
              <a:rPr lang="en-US" sz="2000" dirty="0">
                <a:solidFill>
                  <a:srgbClr val="F9EEE7"/>
                </a:solidFill>
                <a:latin typeface="Quattrocento" pitchFamily="34" charset="0"/>
                <a:ea typeface="Quattrocento" pitchFamily="34" charset="-122"/>
                <a:cs typeface="Quattrocento" pitchFamily="34" charset="-120"/>
              </a:rPr>
              <a:t>Duygusal zeka ve problem çözme becerileri güçlü olan öğrenciler, kendi öğrenmelerini daha iyi yönetebilir, motivasyonlarını koruyabilir ve zorluklarla daha etkili başa çıkabilir.</a:t>
            </a:r>
            <a:endParaRPr lang="en-US" sz="2000" dirty="0"/>
          </a:p>
        </p:txBody>
      </p:sp>
      <p:sp>
        <p:nvSpPr>
          <p:cNvPr id="11" name="Text 9"/>
          <p:cNvSpPr/>
          <p:nvPr/>
        </p:nvSpPr>
        <p:spPr>
          <a:xfrm>
            <a:off x="10840432" y="2492691"/>
            <a:ext cx="1997273" cy="333732"/>
          </a:xfrm>
          <a:prstGeom prst="rect">
            <a:avLst/>
          </a:prstGeom>
          <a:noFill/>
          <a:ln/>
        </p:spPr>
        <p:txBody>
          <a:bodyPr wrap="none" rtlCol="0" anchor="t"/>
          <a:lstStyle/>
          <a:p>
            <a:pPr marL="0" indent="0">
              <a:lnSpc>
                <a:spcPts val="2629"/>
              </a:lnSpc>
              <a:buNone/>
            </a:pPr>
            <a:r>
              <a:rPr lang="en-US" sz="2400" dirty="0">
                <a:solidFill>
                  <a:srgbClr val="FFD9BE"/>
                </a:solidFill>
                <a:latin typeface="Quattrocento" pitchFamily="34" charset="0"/>
                <a:ea typeface="Quattrocento" pitchFamily="34" charset="-122"/>
                <a:cs typeface="Quattrocento" pitchFamily="34" charset="-120"/>
              </a:rPr>
              <a:t>Uyum Yeteneği</a:t>
            </a:r>
            <a:endParaRPr lang="en-US" sz="2400" dirty="0"/>
          </a:p>
        </p:txBody>
      </p:sp>
      <p:sp>
        <p:nvSpPr>
          <p:cNvPr id="12" name="Text 10"/>
          <p:cNvSpPr/>
          <p:nvPr/>
        </p:nvSpPr>
        <p:spPr>
          <a:xfrm>
            <a:off x="10621357" y="3231594"/>
            <a:ext cx="2625030" cy="3419475"/>
          </a:xfrm>
          <a:prstGeom prst="rect">
            <a:avLst/>
          </a:prstGeom>
          <a:noFill/>
          <a:ln/>
        </p:spPr>
        <p:txBody>
          <a:bodyPr wrap="square" rtlCol="0" anchor="t"/>
          <a:lstStyle/>
          <a:p>
            <a:pPr marL="0" indent="0">
              <a:lnSpc>
                <a:spcPts val="2692"/>
              </a:lnSpc>
              <a:buNone/>
            </a:pPr>
            <a:r>
              <a:rPr lang="en-US" sz="2000" dirty="0">
                <a:solidFill>
                  <a:srgbClr val="F9EEE7"/>
                </a:solidFill>
                <a:latin typeface="Quattrocento" pitchFamily="34" charset="0"/>
                <a:ea typeface="Quattrocento" pitchFamily="34" charset="-122"/>
                <a:cs typeface="Quattrocento" pitchFamily="34" charset="-120"/>
              </a:rPr>
              <a:t>Sosyal becerisi güçlü öğrenciler, okul ortamına daha kolay uyum sağlar, arkadaşlıklar kurar ve öğretmenlerle iyi ilişkiler geliştirir. Bu da akademik başarılarına olumlu yansır.</a:t>
            </a:r>
            <a:endParaRPr 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
        <p:nvSpPr>
          <p:cNvPr id="5" name="Text 2"/>
          <p:cNvSpPr/>
          <p:nvPr/>
        </p:nvSpPr>
        <p:spPr>
          <a:xfrm>
            <a:off x="833199" y="1707237"/>
            <a:ext cx="7477601" cy="1388745"/>
          </a:xfrm>
          <a:prstGeom prst="rect">
            <a:avLst/>
          </a:prstGeom>
          <a:noFill/>
          <a:ln/>
        </p:spPr>
        <p:txBody>
          <a:bodyPr wrap="square" rtlCol="0" anchor="t"/>
          <a:lstStyle/>
          <a:p>
            <a:pPr marL="0" indent="0">
              <a:lnSpc>
                <a:spcPts val="5468"/>
              </a:lnSpc>
              <a:buNone/>
            </a:pPr>
            <a:r>
              <a:rPr lang="en-US" sz="4374" dirty="0">
                <a:solidFill>
                  <a:srgbClr val="FFD9BE"/>
                </a:solidFill>
                <a:latin typeface="Quattrocento" pitchFamily="34" charset="0"/>
                <a:ea typeface="Quattrocento" pitchFamily="34" charset="-122"/>
                <a:cs typeface="Quattrocento" pitchFamily="34" charset="-120"/>
              </a:rPr>
              <a:t>Sosyal Becerilerin Kişisel Gelişime Katkısı</a:t>
            </a:r>
            <a:endParaRPr lang="en-US" sz="4374" dirty="0"/>
          </a:p>
        </p:txBody>
      </p:sp>
      <p:sp>
        <p:nvSpPr>
          <p:cNvPr id="6" name="Text 3"/>
          <p:cNvSpPr/>
          <p:nvPr/>
        </p:nvSpPr>
        <p:spPr>
          <a:xfrm>
            <a:off x="833199" y="3429238"/>
            <a:ext cx="7477601" cy="1421606"/>
          </a:xfrm>
          <a:prstGeom prst="rect">
            <a:avLst/>
          </a:prstGeom>
          <a:noFill/>
          <a:ln/>
        </p:spPr>
        <p:txBody>
          <a:bodyPr wrap="square" rtlCol="0" anchor="t"/>
          <a:lstStyle/>
          <a:p>
            <a:pPr marL="0" indent="0">
              <a:lnSpc>
                <a:spcPts val="2799"/>
              </a:lnSpc>
              <a:buNone/>
            </a:pPr>
            <a:r>
              <a:rPr lang="en-US" sz="1750" dirty="0">
                <a:solidFill>
                  <a:srgbClr val="F9EEE7"/>
                </a:solidFill>
                <a:latin typeface="Quattrocento" pitchFamily="34" charset="0"/>
                <a:ea typeface="Quattrocento" pitchFamily="34" charset="-122"/>
                <a:cs typeface="Quattrocento" pitchFamily="34" charset="-120"/>
              </a:rPr>
              <a:t>Sosyal beceriler, çocukların özgüvenini, kişisel farkındalığını ve problem çözme yeteneklerini güçlendirir. Olumlu ilişkiler kurma, empati kurma, duygularını yönetme gibi beceriler, çocukların kendilerini tanımasına ve gerçekleştirmelerine yardımcı olur.</a:t>
            </a:r>
            <a:endParaRPr lang="en-US" sz="1750" dirty="0"/>
          </a:p>
        </p:txBody>
      </p:sp>
      <p:sp>
        <p:nvSpPr>
          <p:cNvPr id="7" name="Text 4"/>
          <p:cNvSpPr/>
          <p:nvPr/>
        </p:nvSpPr>
        <p:spPr>
          <a:xfrm>
            <a:off x="833199" y="5100757"/>
            <a:ext cx="7477601" cy="1421606"/>
          </a:xfrm>
          <a:prstGeom prst="rect">
            <a:avLst/>
          </a:prstGeom>
          <a:noFill/>
          <a:ln/>
        </p:spPr>
        <p:txBody>
          <a:bodyPr wrap="square" rtlCol="0" anchor="t"/>
          <a:lstStyle/>
          <a:p>
            <a:pPr marL="0" indent="0">
              <a:lnSpc>
                <a:spcPts val="2799"/>
              </a:lnSpc>
              <a:buNone/>
            </a:pPr>
            <a:r>
              <a:rPr lang="en-US" sz="1750" dirty="0">
                <a:solidFill>
                  <a:srgbClr val="F9EEE7"/>
                </a:solidFill>
                <a:latin typeface="Quattrocento" pitchFamily="34" charset="0"/>
                <a:ea typeface="Quattrocento" pitchFamily="34" charset="-122"/>
                <a:cs typeface="Quattrocento" pitchFamily="34" charset="-120"/>
              </a:rPr>
              <a:t>Sosyal beceriler ayrıca çocukların stresle başa çıkma, değişikliklere uyum sağlama ve bağımsız hareket etme gibi becerileri de geliştirir. Böylece çocuklar, kişisel hedeflerine ulaşma ve yaşam boyu başarılı olma konusunda daha donanımlı hale gelir.</a:t>
            </a:r>
            <a:endParaRPr lang="en-US" sz="1750" dirty="0"/>
          </a:p>
        </p:txBody>
      </p:sp>
      <p:pic>
        <p:nvPicPr>
          <p:cNvPr id="4098" name="Picture 2" descr="C:\Users\E\Downloads\pexels-amina-filkins-55614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2025" y="1066800"/>
            <a:ext cx="5486400" cy="647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30910"/>
          </a:xfrm>
          <a:prstGeom prst="rect">
            <a:avLst/>
          </a:prstGeom>
          <a:solidFill>
            <a:srgbClr val="123332"/>
          </a:solidFill>
          <a:ln/>
        </p:spPr>
      </p:sp>
      <p:sp>
        <p:nvSpPr>
          <p:cNvPr id="4" name="Text 2"/>
          <p:cNvSpPr/>
          <p:nvPr/>
        </p:nvSpPr>
        <p:spPr>
          <a:xfrm>
            <a:off x="2417801" y="770215"/>
            <a:ext cx="11136273" cy="1209675"/>
          </a:xfrm>
          <a:prstGeom prst="rect">
            <a:avLst/>
          </a:prstGeom>
          <a:noFill/>
          <a:ln/>
        </p:spPr>
        <p:txBody>
          <a:bodyPr wrap="square" rtlCol="0" anchor="t"/>
          <a:lstStyle/>
          <a:p>
            <a:pPr marL="0" indent="0">
              <a:lnSpc>
                <a:spcPts val="4762"/>
              </a:lnSpc>
              <a:buNone/>
            </a:pPr>
            <a:r>
              <a:rPr lang="en-US" sz="3810" dirty="0">
                <a:solidFill>
                  <a:srgbClr val="FFD9BE"/>
                </a:solidFill>
                <a:latin typeface="Quattrocento" pitchFamily="34" charset="0"/>
                <a:ea typeface="Quattrocento" pitchFamily="34" charset="-122"/>
                <a:cs typeface="Quattrocento" pitchFamily="34" charset="-120"/>
              </a:rPr>
              <a:t>Sosyal Becerilerin İletişim ve Etkileşime Etkisi</a:t>
            </a:r>
            <a:endParaRPr lang="en-US" sz="3810" dirty="0"/>
          </a:p>
        </p:txBody>
      </p:sp>
      <p:pic>
        <p:nvPicPr>
          <p:cNvPr id="5" name="Image 0" descr="preencoded.png"/>
          <p:cNvPicPr>
            <a:picLocks noChangeAspect="1"/>
          </p:cNvPicPr>
          <p:nvPr/>
        </p:nvPicPr>
        <p:blipFill>
          <a:blip r:embed="rId3"/>
          <a:stretch>
            <a:fillRect/>
          </a:stretch>
        </p:blipFill>
        <p:spPr>
          <a:xfrm>
            <a:off x="2989302" y="2128718"/>
            <a:ext cx="1945243" cy="1202174"/>
          </a:xfrm>
          <a:prstGeom prst="rect">
            <a:avLst/>
          </a:prstGeom>
        </p:spPr>
      </p:pic>
      <p:sp>
        <p:nvSpPr>
          <p:cNvPr id="6" name="Text 3"/>
          <p:cNvSpPr/>
          <p:nvPr/>
        </p:nvSpPr>
        <p:spPr>
          <a:xfrm>
            <a:off x="2989302" y="3572708"/>
            <a:ext cx="1945243" cy="604838"/>
          </a:xfrm>
          <a:prstGeom prst="rect">
            <a:avLst/>
          </a:prstGeom>
          <a:noFill/>
          <a:ln/>
        </p:spPr>
        <p:txBody>
          <a:bodyPr wrap="square" rtlCol="0" anchor="t"/>
          <a:lstStyle/>
          <a:p>
            <a:pPr marL="0" indent="0" algn="l">
              <a:lnSpc>
                <a:spcPts val="2381"/>
              </a:lnSpc>
              <a:buNone/>
            </a:pPr>
            <a:r>
              <a:rPr lang="en-US" sz="1905" dirty="0">
                <a:solidFill>
                  <a:srgbClr val="FFD9BE"/>
                </a:solidFill>
                <a:latin typeface="Quattrocento" pitchFamily="34" charset="0"/>
                <a:ea typeface="Quattrocento" pitchFamily="34" charset="-122"/>
                <a:cs typeface="Quattrocento" pitchFamily="34" charset="-120"/>
              </a:rPr>
              <a:t>Güçlü İletişim Becerileri</a:t>
            </a:r>
            <a:endParaRPr lang="en-US" sz="1905" dirty="0"/>
          </a:p>
        </p:txBody>
      </p:sp>
      <p:sp>
        <p:nvSpPr>
          <p:cNvPr id="7" name="Text 4"/>
          <p:cNvSpPr/>
          <p:nvPr/>
        </p:nvSpPr>
        <p:spPr>
          <a:xfrm>
            <a:off x="2989302" y="4293632"/>
            <a:ext cx="1945243" cy="3095625"/>
          </a:xfrm>
          <a:prstGeom prst="rect">
            <a:avLst/>
          </a:prstGeom>
          <a:noFill/>
          <a:ln/>
        </p:spPr>
        <p:txBody>
          <a:bodyPr wrap="square" rtlCol="0" anchor="t"/>
          <a:lstStyle/>
          <a:p>
            <a:pPr marL="0" indent="0" algn="l">
              <a:lnSpc>
                <a:spcPts val="2438"/>
              </a:lnSpc>
              <a:buNone/>
            </a:pPr>
            <a:r>
              <a:rPr lang="en-US" sz="1524" dirty="0">
                <a:solidFill>
                  <a:srgbClr val="F9EEE7"/>
                </a:solidFill>
                <a:latin typeface="Quattrocento" pitchFamily="34" charset="0"/>
                <a:ea typeface="Quattrocento" pitchFamily="34" charset="-122"/>
                <a:cs typeface="Quattrocento" pitchFamily="34" charset="-120"/>
              </a:rPr>
              <a:t>Gelişmiş sosyal beceriler, çocukların akranları ve yetişkinlerle etkili iletişim kurma yeteneklerini artırır. Aktif dinleme, ifade edicilik ve beden dili kullanımı, iletişimi kolaylaştırır.</a:t>
            </a:r>
            <a:endParaRPr lang="en-US" sz="1524" dirty="0"/>
          </a:p>
        </p:txBody>
      </p:sp>
      <p:pic>
        <p:nvPicPr>
          <p:cNvPr id="8" name="Image 1" descr="preencoded.png"/>
          <p:cNvPicPr>
            <a:picLocks noChangeAspect="1"/>
          </p:cNvPicPr>
          <p:nvPr/>
        </p:nvPicPr>
        <p:blipFill>
          <a:blip r:embed="rId4"/>
          <a:stretch>
            <a:fillRect/>
          </a:stretch>
        </p:blipFill>
        <p:spPr>
          <a:xfrm>
            <a:off x="5224820" y="2128718"/>
            <a:ext cx="1945243" cy="1202174"/>
          </a:xfrm>
          <a:prstGeom prst="rect">
            <a:avLst/>
          </a:prstGeom>
        </p:spPr>
      </p:pic>
      <p:sp>
        <p:nvSpPr>
          <p:cNvPr id="9" name="Text 5"/>
          <p:cNvSpPr/>
          <p:nvPr/>
        </p:nvSpPr>
        <p:spPr>
          <a:xfrm>
            <a:off x="5224820" y="3572708"/>
            <a:ext cx="1945243" cy="604838"/>
          </a:xfrm>
          <a:prstGeom prst="rect">
            <a:avLst/>
          </a:prstGeom>
          <a:noFill/>
          <a:ln/>
        </p:spPr>
        <p:txBody>
          <a:bodyPr wrap="square" rtlCol="0" anchor="t"/>
          <a:lstStyle/>
          <a:p>
            <a:pPr marL="0" indent="0" algn="l">
              <a:lnSpc>
                <a:spcPts val="2381"/>
              </a:lnSpc>
              <a:buNone/>
            </a:pPr>
            <a:r>
              <a:rPr lang="en-US" sz="1905" dirty="0">
                <a:solidFill>
                  <a:srgbClr val="FFD9BE"/>
                </a:solidFill>
                <a:latin typeface="Quattrocento" pitchFamily="34" charset="0"/>
                <a:ea typeface="Quattrocento" pitchFamily="34" charset="-122"/>
                <a:cs typeface="Quattrocento" pitchFamily="34" charset="-120"/>
              </a:rPr>
              <a:t>Güçlü Etkileşim Yetenekleri</a:t>
            </a:r>
            <a:endParaRPr lang="en-US" sz="1905" dirty="0"/>
          </a:p>
        </p:txBody>
      </p:sp>
      <p:sp>
        <p:nvSpPr>
          <p:cNvPr id="10" name="Text 6"/>
          <p:cNvSpPr/>
          <p:nvPr/>
        </p:nvSpPr>
        <p:spPr>
          <a:xfrm>
            <a:off x="5224820" y="4293632"/>
            <a:ext cx="1945243" cy="3405188"/>
          </a:xfrm>
          <a:prstGeom prst="rect">
            <a:avLst/>
          </a:prstGeom>
          <a:noFill/>
          <a:ln/>
        </p:spPr>
        <p:txBody>
          <a:bodyPr wrap="square" rtlCol="0" anchor="t"/>
          <a:lstStyle/>
          <a:p>
            <a:pPr marL="0" indent="0" algn="l">
              <a:lnSpc>
                <a:spcPts val="2438"/>
              </a:lnSpc>
              <a:buNone/>
            </a:pPr>
            <a:r>
              <a:rPr lang="en-US" sz="1524" dirty="0">
                <a:solidFill>
                  <a:srgbClr val="F9EEE7"/>
                </a:solidFill>
                <a:latin typeface="Quattrocento" pitchFamily="34" charset="0"/>
                <a:ea typeface="Quattrocento" pitchFamily="34" charset="-122"/>
                <a:cs typeface="Quattrocento" pitchFamily="34" charset="-120"/>
              </a:rPr>
              <a:t>Sosyal beceriler, çocukların paylaşma, işbirliği yapma ve problem çözme gibi etkileşim becerilerini güçlendirir. Bu sayede çocuklar, akran gruplarında daha iyi uyum sağlar ve liderlik vasıflarını geliştirir.</a:t>
            </a:r>
            <a:endParaRPr lang="en-US" sz="1524" dirty="0"/>
          </a:p>
        </p:txBody>
      </p:sp>
      <p:pic>
        <p:nvPicPr>
          <p:cNvPr id="11" name="Image 2" descr="preencoded.png"/>
          <p:cNvPicPr>
            <a:picLocks noChangeAspect="1"/>
          </p:cNvPicPr>
          <p:nvPr/>
        </p:nvPicPr>
        <p:blipFill>
          <a:blip r:embed="rId5"/>
          <a:stretch>
            <a:fillRect/>
          </a:stretch>
        </p:blipFill>
        <p:spPr>
          <a:xfrm>
            <a:off x="7460337" y="2128718"/>
            <a:ext cx="1945243" cy="1202174"/>
          </a:xfrm>
          <a:prstGeom prst="rect">
            <a:avLst/>
          </a:prstGeom>
        </p:spPr>
      </p:pic>
      <p:sp>
        <p:nvSpPr>
          <p:cNvPr id="12" name="Text 7"/>
          <p:cNvSpPr/>
          <p:nvPr/>
        </p:nvSpPr>
        <p:spPr>
          <a:xfrm>
            <a:off x="7460337" y="3572708"/>
            <a:ext cx="1945243" cy="604838"/>
          </a:xfrm>
          <a:prstGeom prst="rect">
            <a:avLst/>
          </a:prstGeom>
          <a:noFill/>
          <a:ln/>
        </p:spPr>
        <p:txBody>
          <a:bodyPr wrap="square" rtlCol="0" anchor="t"/>
          <a:lstStyle/>
          <a:p>
            <a:pPr marL="0" indent="0" algn="l">
              <a:lnSpc>
                <a:spcPts val="2381"/>
              </a:lnSpc>
              <a:buNone/>
            </a:pPr>
            <a:r>
              <a:rPr lang="en-US" sz="1905" dirty="0">
                <a:solidFill>
                  <a:srgbClr val="FFD9BE"/>
                </a:solidFill>
                <a:latin typeface="Quattrocento" pitchFamily="34" charset="0"/>
                <a:ea typeface="Quattrocento" pitchFamily="34" charset="-122"/>
                <a:cs typeface="Quattrocento" pitchFamily="34" charset="-120"/>
              </a:rPr>
              <a:t>Güçlü Empati Becerisi</a:t>
            </a:r>
            <a:endParaRPr lang="en-US" sz="1905" dirty="0"/>
          </a:p>
        </p:txBody>
      </p:sp>
      <p:sp>
        <p:nvSpPr>
          <p:cNvPr id="13" name="Text 8"/>
          <p:cNvSpPr/>
          <p:nvPr/>
        </p:nvSpPr>
        <p:spPr>
          <a:xfrm>
            <a:off x="7460337" y="4293632"/>
            <a:ext cx="1945243" cy="2786062"/>
          </a:xfrm>
          <a:prstGeom prst="rect">
            <a:avLst/>
          </a:prstGeom>
          <a:noFill/>
          <a:ln/>
        </p:spPr>
        <p:txBody>
          <a:bodyPr wrap="square" rtlCol="0" anchor="t"/>
          <a:lstStyle/>
          <a:p>
            <a:pPr marL="0" indent="0" algn="l">
              <a:lnSpc>
                <a:spcPts val="2438"/>
              </a:lnSpc>
              <a:buNone/>
            </a:pPr>
            <a:r>
              <a:rPr lang="en-US" sz="1524" dirty="0">
                <a:solidFill>
                  <a:srgbClr val="F9EEE7"/>
                </a:solidFill>
                <a:latin typeface="Quattrocento" pitchFamily="34" charset="0"/>
                <a:ea typeface="Quattrocento" pitchFamily="34" charset="-122"/>
                <a:cs typeface="Quattrocento" pitchFamily="34" charset="-120"/>
              </a:rPr>
              <a:t>Sosyal becerileri güçlü çocuklar, başkalarının duygularını daha iyi anlayıp hisseder. Bu empati becerisi, onlara daha yakın ve samimi ilişkiler kurma imkanı sağlar.</a:t>
            </a:r>
            <a:endParaRPr lang="en-US" sz="1524" dirty="0"/>
          </a:p>
        </p:txBody>
      </p:sp>
      <p:sp>
        <p:nvSpPr>
          <p:cNvPr id="15" name="Text 9"/>
          <p:cNvSpPr/>
          <p:nvPr/>
        </p:nvSpPr>
        <p:spPr>
          <a:xfrm>
            <a:off x="9695855" y="3572708"/>
            <a:ext cx="1945243" cy="604838"/>
          </a:xfrm>
          <a:prstGeom prst="rect">
            <a:avLst/>
          </a:prstGeom>
          <a:noFill/>
          <a:ln/>
        </p:spPr>
        <p:txBody>
          <a:bodyPr wrap="square" rtlCol="0" anchor="t"/>
          <a:lstStyle/>
          <a:p>
            <a:pPr marL="0" indent="0" algn="l">
              <a:lnSpc>
                <a:spcPts val="2381"/>
              </a:lnSpc>
              <a:buNone/>
            </a:pPr>
            <a:r>
              <a:rPr lang="en-US" sz="1905" dirty="0">
                <a:solidFill>
                  <a:srgbClr val="FFD9BE"/>
                </a:solidFill>
                <a:latin typeface="Quattrocento" pitchFamily="34" charset="0"/>
                <a:ea typeface="Quattrocento" pitchFamily="34" charset="-122"/>
                <a:cs typeface="Quattrocento" pitchFamily="34" charset="-120"/>
              </a:rPr>
              <a:t>Geniş Sosyal Çevre</a:t>
            </a:r>
            <a:endParaRPr lang="en-US" sz="1905" dirty="0"/>
          </a:p>
        </p:txBody>
      </p:sp>
      <p:sp>
        <p:nvSpPr>
          <p:cNvPr id="16" name="Text 10"/>
          <p:cNvSpPr/>
          <p:nvPr/>
        </p:nvSpPr>
        <p:spPr>
          <a:xfrm>
            <a:off x="9695855" y="4293632"/>
            <a:ext cx="1945243" cy="2786062"/>
          </a:xfrm>
          <a:prstGeom prst="rect">
            <a:avLst/>
          </a:prstGeom>
          <a:noFill/>
          <a:ln/>
        </p:spPr>
        <p:txBody>
          <a:bodyPr wrap="square" rtlCol="0" anchor="t"/>
          <a:lstStyle/>
          <a:p>
            <a:pPr marL="0" indent="0" algn="l">
              <a:lnSpc>
                <a:spcPts val="2438"/>
              </a:lnSpc>
              <a:buNone/>
            </a:pPr>
            <a:r>
              <a:rPr lang="en-US" sz="1524" dirty="0">
                <a:solidFill>
                  <a:srgbClr val="F9EEE7"/>
                </a:solidFill>
                <a:latin typeface="Quattrocento" pitchFamily="34" charset="0"/>
                <a:ea typeface="Quattrocento" pitchFamily="34" charset="-122"/>
                <a:cs typeface="Quattrocento" pitchFamily="34" charset="-120"/>
              </a:rPr>
              <a:t>Güçlü sosyal beceriler, çocukların daha geniş bir arkadaş ve sosyal çevre edinmesine olanak tanır. Bu, onların deneyimlerini ve bakış açılarını genişletir.</a:t>
            </a:r>
            <a:endParaRPr lang="en-US" sz="1524" dirty="0"/>
          </a:p>
        </p:txBody>
      </p:sp>
      <p:pic>
        <p:nvPicPr>
          <p:cNvPr id="5122" name="Picture 2" descr="C:\Users\E\Downloads\pexels-ajaybhargavguduru-9397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5855" y="2128719"/>
            <a:ext cx="1945243" cy="12021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34243"/>
          </a:xfrm>
          <a:prstGeom prst="rect">
            <a:avLst/>
          </a:prstGeom>
          <a:solidFill>
            <a:srgbClr val="123332"/>
          </a:solidFill>
          <a:ln/>
        </p:spPr>
      </p:sp>
      <p:sp>
        <p:nvSpPr>
          <p:cNvPr id="4" name="Text 2"/>
          <p:cNvSpPr/>
          <p:nvPr/>
        </p:nvSpPr>
        <p:spPr>
          <a:xfrm>
            <a:off x="2773204" y="558760"/>
            <a:ext cx="9083993" cy="1269921"/>
          </a:xfrm>
          <a:prstGeom prst="rect">
            <a:avLst/>
          </a:prstGeom>
          <a:noFill/>
          <a:ln/>
        </p:spPr>
        <p:txBody>
          <a:bodyPr wrap="square" rtlCol="0" anchor="t"/>
          <a:lstStyle/>
          <a:p>
            <a:pPr marL="0" indent="0">
              <a:lnSpc>
                <a:spcPts val="5000"/>
              </a:lnSpc>
              <a:buNone/>
            </a:pPr>
            <a:r>
              <a:rPr lang="en-US" sz="4000" dirty="0">
                <a:solidFill>
                  <a:srgbClr val="FFD9BE"/>
                </a:solidFill>
                <a:latin typeface="Quattrocento" pitchFamily="34" charset="0"/>
                <a:ea typeface="Quattrocento" pitchFamily="34" charset="-122"/>
                <a:cs typeface="Quattrocento" pitchFamily="34" charset="-120"/>
              </a:rPr>
              <a:t>Sosyal Becerilerin Kazandırılması için Öneriler</a:t>
            </a:r>
            <a:endParaRPr lang="en-US" sz="4000" dirty="0"/>
          </a:p>
        </p:txBody>
      </p:sp>
      <p:sp>
        <p:nvSpPr>
          <p:cNvPr id="5" name="Shape 3"/>
          <p:cNvSpPr/>
          <p:nvPr/>
        </p:nvSpPr>
        <p:spPr>
          <a:xfrm>
            <a:off x="2773204" y="2393752"/>
            <a:ext cx="457081" cy="457081"/>
          </a:xfrm>
          <a:prstGeom prst="roundRect">
            <a:avLst>
              <a:gd name="adj" fmla="val 13337"/>
            </a:avLst>
          </a:prstGeom>
          <a:solidFill>
            <a:srgbClr val="234A49"/>
          </a:solidFill>
          <a:ln/>
        </p:spPr>
      </p:sp>
      <p:sp>
        <p:nvSpPr>
          <p:cNvPr id="6" name="Text 4"/>
          <p:cNvSpPr/>
          <p:nvPr/>
        </p:nvSpPr>
        <p:spPr>
          <a:xfrm>
            <a:off x="2947749" y="2431733"/>
            <a:ext cx="107871" cy="381000"/>
          </a:xfrm>
          <a:prstGeom prst="rect">
            <a:avLst/>
          </a:prstGeom>
          <a:noFill/>
          <a:ln/>
        </p:spPr>
        <p:txBody>
          <a:bodyPr wrap="none" rtlCol="0" anchor="t"/>
          <a:lstStyle/>
          <a:p>
            <a:pPr marL="0" indent="0" algn="ctr">
              <a:lnSpc>
                <a:spcPts val="3000"/>
              </a:lnSpc>
              <a:buNone/>
            </a:pPr>
            <a:r>
              <a:rPr lang="en-US" sz="2400" dirty="0">
                <a:solidFill>
                  <a:srgbClr val="FFD9BE"/>
                </a:solidFill>
                <a:latin typeface="Quattrocento" pitchFamily="34" charset="0"/>
                <a:ea typeface="Quattrocento" pitchFamily="34" charset="-122"/>
                <a:cs typeface="Quattrocento" pitchFamily="34" charset="-120"/>
              </a:rPr>
              <a:t>1</a:t>
            </a:r>
            <a:endParaRPr lang="en-US" sz="2400" dirty="0"/>
          </a:p>
        </p:txBody>
      </p:sp>
      <p:sp>
        <p:nvSpPr>
          <p:cNvPr id="7" name="Text 5"/>
          <p:cNvSpPr/>
          <p:nvPr/>
        </p:nvSpPr>
        <p:spPr>
          <a:xfrm>
            <a:off x="3433405" y="2463522"/>
            <a:ext cx="2539841" cy="317421"/>
          </a:xfrm>
          <a:prstGeom prst="rect">
            <a:avLst/>
          </a:prstGeom>
          <a:noFill/>
          <a:ln/>
        </p:spPr>
        <p:txBody>
          <a:bodyPr wrap="none" rtlCol="0" anchor="t"/>
          <a:lstStyle/>
          <a:p>
            <a:pPr marL="0" indent="0">
              <a:lnSpc>
                <a:spcPts val="2500"/>
              </a:lnSpc>
              <a:buNone/>
            </a:pPr>
            <a:r>
              <a:rPr lang="en-US" sz="2000" dirty="0">
                <a:solidFill>
                  <a:srgbClr val="FFD9BE"/>
                </a:solidFill>
                <a:latin typeface="Quattrocento" pitchFamily="34" charset="0"/>
                <a:ea typeface="Quattrocento" pitchFamily="34" charset="-122"/>
                <a:cs typeface="Quattrocento" pitchFamily="34" charset="-120"/>
              </a:rPr>
              <a:t>Rol Model Olma</a:t>
            </a:r>
            <a:endParaRPr lang="en-US" sz="2000" dirty="0"/>
          </a:p>
        </p:txBody>
      </p:sp>
      <p:sp>
        <p:nvSpPr>
          <p:cNvPr id="8" name="Text 6"/>
          <p:cNvSpPr/>
          <p:nvPr/>
        </p:nvSpPr>
        <p:spPr>
          <a:xfrm>
            <a:off x="3433405" y="2902744"/>
            <a:ext cx="3780234" cy="1950958"/>
          </a:xfrm>
          <a:prstGeom prst="rect">
            <a:avLst/>
          </a:prstGeom>
          <a:noFill/>
          <a:ln/>
        </p:spPr>
        <p:txBody>
          <a:bodyPr wrap="square" rtlCol="0" anchor="t"/>
          <a:lstStyle/>
          <a:p>
            <a:pPr marL="0" indent="0">
              <a:lnSpc>
                <a:spcPts val="2560"/>
              </a:lnSpc>
              <a:buNone/>
            </a:pPr>
            <a:r>
              <a:rPr lang="en-US" sz="1600" dirty="0">
                <a:solidFill>
                  <a:srgbClr val="F9EEE7"/>
                </a:solidFill>
                <a:latin typeface="Quattrocento" pitchFamily="34" charset="0"/>
                <a:ea typeface="Quattrocento" pitchFamily="34" charset="-122"/>
                <a:cs typeface="Quattrocento" pitchFamily="34" charset="-120"/>
              </a:rPr>
              <a:t>Ebeveynlerin ve öğretmenlerin öğrencilere sosyal becerileri örnek davranışlarıyla göstermesi çok önemli. Çocuklar, yetişkinlerin nasıl iletişim kurduğunu, işbirliği yaptığını ve empati gösterdiğini gözlemler.</a:t>
            </a:r>
            <a:endParaRPr lang="en-US" sz="1600" dirty="0"/>
          </a:p>
        </p:txBody>
      </p:sp>
      <p:sp>
        <p:nvSpPr>
          <p:cNvPr id="9" name="Shape 7"/>
          <p:cNvSpPr/>
          <p:nvPr/>
        </p:nvSpPr>
        <p:spPr>
          <a:xfrm>
            <a:off x="7416760" y="2393752"/>
            <a:ext cx="457081" cy="457081"/>
          </a:xfrm>
          <a:prstGeom prst="roundRect">
            <a:avLst>
              <a:gd name="adj" fmla="val 13337"/>
            </a:avLst>
          </a:prstGeom>
          <a:solidFill>
            <a:srgbClr val="234A49"/>
          </a:solidFill>
          <a:ln/>
        </p:spPr>
      </p:sp>
      <p:sp>
        <p:nvSpPr>
          <p:cNvPr id="10" name="Text 8"/>
          <p:cNvSpPr/>
          <p:nvPr/>
        </p:nvSpPr>
        <p:spPr>
          <a:xfrm>
            <a:off x="7563564" y="2431733"/>
            <a:ext cx="163354" cy="381000"/>
          </a:xfrm>
          <a:prstGeom prst="rect">
            <a:avLst/>
          </a:prstGeom>
          <a:noFill/>
          <a:ln/>
        </p:spPr>
        <p:txBody>
          <a:bodyPr wrap="none" rtlCol="0" anchor="t"/>
          <a:lstStyle/>
          <a:p>
            <a:pPr marL="0" indent="0" algn="ctr">
              <a:lnSpc>
                <a:spcPts val="3000"/>
              </a:lnSpc>
              <a:buNone/>
            </a:pPr>
            <a:r>
              <a:rPr lang="en-US" sz="2400" dirty="0">
                <a:solidFill>
                  <a:srgbClr val="FFD9BE"/>
                </a:solidFill>
                <a:latin typeface="Quattrocento" pitchFamily="34" charset="0"/>
                <a:ea typeface="Quattrocento" pitchFamily="34" charset="-122"/>
                <a:cs typeface="Quattrocento" pitchFamily="34" charset="-120"/>
              </a:rPr>
              <a:t>2</a:t>
            </a:r>
            <a:endParaRPr lang="en-US" sz="2400" dirty="0"/>
          </a:p>
        </p:txBody>
      </p:sp>
      <p:sp>
        <p:nvSpPr>
          <p:cNvPr id="11" name="Text 9"/>
          <p:cNvSpPr/>
          <p:nvPr/>
        </p:nvSpPr>
        <p:spPr>
          <a:xfrm>
            <a:off x="8076962" y="2463522"/>
            <a:ext cx="2987397" cy="317421"/>
          </a:xfrm>
          <a:prstGeom prst="rect">
            <a:avLst/>
          </a:prstGeom>
          <a:noFill/>
          <a:ln/>
        </p:spPr>
        <p:txBody>
          <a:bodyPr wrap="none" rtlCol="0" anchor="t"/>
          <a:lstStyle/>
          <a:p>
            <a:pPr marL="0" indent="0">
              <a:lnSpc>
                <a:spcPts val="2500"/>
              </a:lnSpc>
              <a:buNone/>
            </a:pPr>
            <a:r>
              <a:rPr lang="en-US" sz="2000" dirty="0">
                <a:solidFill>
                  <a:srgbClr val="FFD9BE"/>
                </a:solidFill>
                <a:latin typeface="Quattrocento" pitchFamily="34" charset="0"/>
                <a:ea typeface="Quattrocento" pitchFamily="34" charset="-122"/>
                <a:cs typeface="Quattrocento" pitchFamily="34" charset="-120"/>
              </a:rPr>
              <a:t>Aktif Öğrenme Etkinlikleri</a:t>
            </a:r>
            <a:endParaRPr lang="en-US" sz="2000" dirty="0"/>
          </a:p>
        </p:txBody>
      </p:sp>
      <p:sp>
        <p:nvSpPr>
          <p:cNvPr id="12" name="Text 10"/>
          <p:cNvSpPr/>
          <p:nvPr/>
        </p:nvSpPr>
        <p:spPr>
          <a:xfrm>
            <a:off x="8076962" y="2902744"/>
            <a:ext cx="3780234" cy="1950958"/>
          </a:xfrm>
          <a:prstGeom prst="rect">
            <a:avLst/>
          </a:prstGeom>
          <a:noFill/>
          <a:ln/>
        </p:spPr>
        <p:txBody>
          <a:bodyPr wrap="square" rtlCol="0" anchor="t"/>
          <a:lstStyle/>
          <a:p>
            <a:pPr marL="0" indent="0">
              <a:lnSpc>
                <a:spcPts val="2560"/>
              </a:lnSpc>
              <a:buNone/>
            </a:pPr>
            <a:r>
              <a:rPr lang="en-US" sz="1600" dirty="0">
                <a:solidFill>
                  <a:srgbClr val="F9EEE7"/>
                </a:solidFill>
                <a:latin typeface="Quattrocento" pitchFamily="34" charset="0"/>
                <a:ea typeface="Quattrocento" pitchFamily="34" charset="-122"/>
                <a:cs typeface="Quattrocento" pitchFamily="34" charset="-120"/>
              </a:rPr>
              <a:t>Grup çalışmaları, rol oynama, proje bazlı öğrenme gibi etkileşimli etkinlikler, çocukların sosyal becerilerini geliştirmelerine yardımcı olur. Böylece teorik bilgileri pratik uygulamalara dönüştürürler.</a:t>
            </a:r>
            <a:endParaRPr lang="en-US" sz="1600" dirty="0"/>
          </a:p>
        </p:txBody>
      </p:sp>
      <p:sp>
        <p:nvSpPr>
          <p:cNvPr id="13" name="Shape 11"/>
          <p:cNvSpPr/>
          <p:nvPr/>
        </p:nvSpPr>
        <p:spPr>
          <a:xfrm>
            <a:off x="2773204" y="5215533"/>
            <a:ext cx="457081" cy="457081"/>
          </a:xfrm>
          <a:prstGeom prst="roundRect">
            <a:avLst>
              <a:gd name="adj" fmla="val 13337"/>
            </a:avLst>
          </a:prstGeom>
          <a:solidFill>
            <a:srgbClr val="234A49"/>
          </a:solidFill>
          <a:ln/>
        </p:spPr>
      </p:sp>
      <p:sp>
        <p:nvSpPr>
          <p:cNvPr id="14" name="Text 12"/>
          <p:cNvSpPr/>
          <p:nvPr/>
        </p:nvSpPr>
        <p:spPr>
          <a:xfrm>
            <a:off x="2918817" y="5253514"/>
            <a:ext cx="165854" cy="381000"/>
          </a:xfrm>
          <a:prstGeom prst="rect">
            <a:avLst/>
          </a:prstGeom>
          <a:noFill/>
          <a:ln/>
        </p:spPr>
        <p:txBody>
          <a:bodyPr wrap="none" rtlCol="0" anchor="t"/>
          <a:lstStyle/>
          <a:p>
            <a:pPr marL="0" indent="0" algn="ctr">
              <a:lnSpc>
                <a:spcPts val="3000"/>
              </a:lnSpc>
              <a:buNone/>
            </a:pPr>
            <a:r>
              <a:rPr lang="en-US" sz="2400" dirty="0">
                <a:solidFill>
                  <a:srgbClr val="FFD9BE"/>
                </a:solidFill>
                <a:latin typeface="Quattrocento" pitchFamily="34" charset="0"/>
                <a:ea typeface="Quattrocento" pitchFamily="34" charset="-122"/>
                <a:cs typeface="Quattrocento" pitchFamily="34" charset="-120"/>
              </a:rPr>
              <a:t>3</a:t>
            </a:r>
            <a:endParaRPr lang="en-US" sz="2400" dirty="0"/>
          </a:p>
        </p:txBody>
      </p:sp>
      <p:sp>
        <p:nvSpPr>
          <p:cNvPr id="15" name="Text 13"/>
          <p:cNvSpPr/>
          <p:nvPr/>
        </p:nvSpPr>
        <p:spPr>
          <a:xfrm>
            <a:off x="3433405" y="5285303"/>
            <a:ext cx="2539841" cy="317421"/>
          </a:xfrm>
          <a:prstGeom prst="rect">
            <a:avLst/>
          </a:prstGeom>
          <a:noFill/>
          <a:ln/>
        </p:spPr>
        <p:txBody>
          <a:bodyPr wrap="none" rtlCol="0" anchor="t"/>
          <a:lstStyle/>
          <a:p>
            <a:pPr marL="0" indent="0">
              <a:lnSpc>
                <a:spcPts val="2500"/>
              </a:lnSpc>
              <a:buNone/>
            </a:pPr>
            <a:r>
              <a:rPr lang="en-US" sz="2000" dirty="0">
                <a:solidFill>
                  <a:srgbClr val="FFD9BE"/>
                </a:solidFill>
                <a:latin typeface="Quattrocento" pitchFamily="34" charset="0"/>
                <a:ea typeface="Quattrocento" pitchFamily="34" charset="-122"/>
                <a:cs typeface="Quattrocento" pitchFamily="34" charset="-120"/>
              </a:rPr>
              <a:t>Duygusal Zeka Eğitimi</a:t>
            </a:r>
            <a:endParaRPr lang="en-US" sz="2000" dirty="0"/>
          </a:p>
        </p:txBody>
      </p:sp>
      <p:sp>
        <p:nvSpPr>
          <p:cNvPr id="16" name="Text 14"/>
          <p:cNvSpPr/>
          <p:nvPr/>
        </p:nvSpPr>
        <p:spPr>
          <a:xfrm>
            <a:off x="3433405" y="5724525"/>
            <a:ext cx="3780234" cy="1625798"/>
          </a:xfrm>
          <a:prstGeom prst="rect">
            <a:avLst/>
          </a:prstGeom>
          <a:noFill/>
          <a:ln/>
        </p:spPr>
        <p:txBody>
          <a:bodyPr wrap="square" rtlCol="0" anchor="t"/>
          <a:lstStyle/>
          <a:p>
            <a:pPr marL="0" indent="0">
              <a:lnSpc>
                <a:spcPts val="2560"/>
              </a:lnSpc>
              <a:buNone/>
            </a:pPr>
            <a:r>
              <a:rPr lang="en-US" sz="1600" dirty="0">
                <a:solidFill>
                  <a:srgbClr val="F9EEE7"/>
                </a:solidFill>
                <a:latin typeface="Quattrocento" pitchFamily="34" charset="0"/>
                <a:ea typeface="Quattrocento" pitchFamily="34" charset="-122"/>
                <a:cs typeface="Quattrocento" pitchFamily="34" charset="-120"/>
              </a:rPr>
              <a:t>Çocukların kendi duygularını tanımaları, yönetmeleri ve başkalarının duygularına empati göstermeleri için duygusal zeka eğitimleri düzenlenmelidir. Bu sayede sosyal ilişkilerini iyileştirebilirler.</a:t>
            </a:r>
            <a:endParaRPr lang="en-US" sz="1600" dirty="0"/>
          </a:p>
        </p:txBody>
      </p:sp>
      <p:sp>
        <p:nvSpPr>
          <p:cNvPr id="17" name="Shape 15"/>
          <p:cNvSpPr/>
          <p:nvPr/>
        </p:nvSpPr>
        <p:spPr>
          <a:xfrm>
            <a:off x="7416760" y="5215533"/>
            <a:ext cx="457081" cy="457081"/>
          </a:xfrm>
          <a:prstGeom prst="roundRect">
            <a:avLst>
              <a:gd name="adj" fmla="val 13337"/>
            </a:avLst>
          </a:prstGeom>
          <a:solidFill>
            <a:srgbClr val="234A49"/>
          </a:solidFill>
          <a:ln/>
        </p:spPr>
      </p:sp>
      <p:sp>
        <p:nvSpPr>
          <p:cNvPr id="18" name="Text 16"/>
          <p:cNvSpPr/>
          <p:nvPr/>
        </p:nvSpPr>
        <p:spPr>
          <a:xfrm>
            <a:off x="7567851" y="5253514"/>
            <a:ext cx="154781" cy="381000"/>
          </a:xfrm>
          <a:prstGeom prst="rect">
            <a:avLst/>
          </a:prstGeom>
          <a:noFill/>
          <a:ln/>
        </p:spPr>
        <p:txBody>
          <a:bodyPr wrap="none" rtlCol="0" anchor="t"/>
          <a:lstStyle/>
          <a:p>
            <a:pPr marL="0" indent="0" algn="ctr">
              <a:lnSpc>
                <a:spcPts val="3000"/>
              </a:lnSpc>
              <a:buNone/>
            </a:pPr>
            <a:r>
              <a:rPr lang="en-US" sz="2400" dirty="0">
                <a:solidFill>
                  <a:srgbClr val="FFD9BE"/>
                </a:solidFill>
                <a:latin typeface="Quattrocento" pitchFamily="34" charset="0"/>
                <a:ea typeface="Quattrocento" pitchFamily="34" charset="-122"/>
                <a:cs typeface="Quattrocento" pitchFamily="34" charset="-120"/>
              </a:rPr>
              <a:t>4</a:t>
            </a:r>
            <a:endParaRPr lang="en-US" sz="2400" dirty="0"/>
          </a:p>
        </p:txBody>
      </p:sp>
      <p:sp>
        <p:nvSpPr>
          <p:cNvPr id="19" name="Text 17"/>
          <p:cNvSpPr/>
          <p:nvPr/>
        </p:nvSpPr>
        <p:spPr>
          <a:xfrm>
            <a:off x="8076962" y="5285303"/>
            <a:ext cx="2553772" cy="317421"/>
          </a:xfrm>
          <a:prstGeom prst="rect">
            <a:avLst/>
          </a:prstGeom>
          <a:noFill/>
          <a:ln/>
        </p:spPr>
        <p:txBody>
          <a:bodyPr wrap="none" rtlCol="0" anchor="t"/>
          <a:lstStyle/>
          <a:p>
            <a:pPr marL="0" indent="0">
              <a:lnSpc>
                <a:spcPts val="2500"/>
              </a:lnSpc>
              <a:buNone/>
            </a:pPr>
            <a:r>
              <a:rPr lang="en-US" sz="2000" dirty="0">
                <a:solidFill>
                  <a:srgbClr val="FFD9BE"/>
                </a:solidFill>
                <a:latin typeface="Quattrocento" pitchFamily="34" charset="0"/>
                <a:ea typeface="Quattrocento" pitchFamily="34" charset="-122"/>
                <a:cs typeface="Quattrocento" pitchFamily="34" charset="-120"/>
              </a:rPr>
              <a:t>Geri Bildirim ve Teşvik</a:t>
            </a:r>
            <a:endParaRPr lang="en-US" sz="2000" dirty="0"/>
          </a:p>
        </p:txBody>
      </p:sp>
      <p:sp>
        <p:nvSpPr>
          <p:cNvPr id="20" name="Text 18"/>
          <p:cNvSpPr/>
          <p:nvPr/>
        </p:nvSpPr>
        <p:spPr>
          <a:xfrm>
            <a:off x="8076962" y="5724525"/>
            <a:ext cx="3780234" cy="1950958"/>
          </a:xfrm>
          <a:prstGeom prst="rect">
            <a:avLst/>
          </a:prstGeom>
          <a:noFill/>
          <a:ln/>
        </p:spPr>
        <p:txBody>
          <a:bodyPr wrap="square" rtlCol="0" anchor="t"/>
          <a:lstStyle/>
          <a:p>
            <a:pPr marL="0" indent="0">
              <a:lnSpc>
                <a:spcPts val="2560"/>
              </a:lnSpc>
              <a:buNone/>
            </a:pPr>
            <a:r>
              <a:rPr lang="en-US" sz="1600" dirty="0">
                <a:solidFill>
                  <a:srgbClr val="F9EEE7"/>
                </a:solidFill>
                <a:latin typeface="Quattrocento" pitchFamily="34" charset="0"/>
                <a:ea typeface="Quattrocento" pitchFamily="34" charset="-122"/>
                <a:cs typeface="Quattrocento" pitchFamily="34" charset="-120"/>
              </a:rPr>
              <a:t>Öğretmenler, çocukların sosyal becerilerindeki gelişimi düzenli olarak değerlendirmeli ve onlara geri bildirim vermelidir. Ayrıca bu becerilerin kullanımı teşvik edilmeli ve ödüllendirilmelidir.</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
        <p:nvSpPr>
          <p:cNvPr id="4" name="Text 2"/>
          <p:cNvSpPr/>
          <p:nvPr/>
        </p:nvSpPr>
        <p:spPr>
          <a:xfrm>
            <a:off x="3929895" y="1023580"/>
            <a:ext cx="7171968" cy="694373"/>
          </a:xfrm>
          <a:prstGeom prst="rect">
            <a:avLst/>
          </a:prstGeom>
          <a:noFill/>
          <a:ln/>
        </p:spPr>
        <p:txBody>
          <a:bodyPr wrap="none" rtlCol="0" anchor="t"/>
          <a:lstStyle/>
          <a:p>
            <a:pPr marL="0" indent="0">
              <a:lnSpc>
                <a:spcPts val="5468"/>
              </a:lnSpc>
              <a:buNone/>
            </a:pPr>
            <a:r>
              <a:rPr lang="en-US" sz="4374" dirty="0">
                <a:solidFill>
                  <a:srgbClr val="FFD9BE"/>
                </a:solidFill>
                <a:latin typeface="Quattrocento" pitchFamily="34" charset="0"/>
                <a:ea typeface="Quattrocento" pitchFamily="34" charset="-122"/>
                <a:cs typeface="Quattrocento" pitchFamily="34" charset="-120"/>
              </a:rPr>
              <a:t>Vaka Çalışmaları ve Örnekler</a:t>
            </a:r>
            <a:endParaRPr lang="en-US" sz="4374" dirty="0"/>
          </a:p>
        </p:txBody>
      </p:sp>
      <p:sp>
        <p:nvSpPr>
          <p:cNvPr id="5" name="Shape 3"/>
          <p:cNvSpPr/>
          <p:nvPr/>
        </p:nvSpPr>
        <p:spPr>
          <a:xfrm>
            <a:off x="1419225" y="2267069"/>
            <a:ext cx="4092178" cy="4834176"/>
          </a:xfrm>
          <a:prstGeom prst="roundRect">
            <a:avLst>
              <a:gd name="adj" fmla="val 2107"/>
            </a:avLst>
          </a:prstGeom>
          <a:solidFill>
            <a:srgbClr val="234A49"/>
          </a:solidFill>
          <a:ln/>
        </p:spPr>
      </p:sp>
      <p:sp>
        <p:nvSpPr>
          <p:cNvPr id="6" name="Text 4"/>
          <p:cNvSpPr/>
          <p:nvPr/>
        </p:nvSpPr>
        <p:spPr>
          <a:xfrm>
            <a:off x="2570559" y="2489240"/>
            <a:ext cx="2718673" cy="347186"/>
          </a:xfrm>
          <a:prstGeom prst="rect">
            <a:avLst/>
          </a:prstGeom>
          <a:noFill/>
          <a:ln/>
        </p:spPr>
        <p:txBody>
          <a:bodyPr wrap="none" rtlCol="0" anchor="t"/>
          <a:lstStyle/>
          <a:p>
            <a:pPr marL="0" indent="0">
              <a:lnSpc>
                <a:spcPts val="2734"/>
              </a:lnSpc>
              <a:buNone/>
            </a:pPr>
            <a:r>
              <a:rPr lang="en-US" sz="2187" dirty="0">
                <a:solidFill>
                  <a:srgbClr val="FFD9BE"/>
                </a:solidFill>
                <a:latin typeface="Quattrocento" pitchFamily="34" charset="0"/>
                <a:ea typeface="Quattrocento" pitchFamily="34" charset="-122"/>
                <a:cs typeface="Quattrocento" pitchFamily="34" charset="-120"/>
              </a:rPr>
              <a:t>Şahin'in Hikayesi</a:t>
            </a:r>
            <a:endParaRPr lang="en-US" sz="2187" dirty="0"/>
          </a:p>
        </p:txBody>
      </p:sp>
      <p:sp>
        <p:nvSpPr>
          <p:cNvPr id="7" name="Text 5"/>
          <p:cNvSpPr/>
          <p:nvPr/>
        </p:nvSpPr>
        <p:spPr>
          <a:xfrm>
            <a:off x="1609725" y="2969657"/>
            <a:ext cx="3679507" cy="3909417"/>
          </a:xfrm>
          <a:prstGeom prst="rect">
            <a:avLst/>
          </a:prstGeom>
          <a:noFill/>
          <a:ln/>
        </p:spPr>
        <p:txBody>
          <a:bodyPr wrap="square" rtlCol="0" anchor="t"/>
          <a:lstStyle/>
          <a:p>
            <a:pPr marL="0" indent="0" algn="ctr">
              <a:lnSpc>
                <a:spcPts val="2799"/>
              </a:lnSpc>
              <a:buNone/>
            </a:pPr>
            <a:r>
              <a:rPr lang="en-US" sz="1750" dirty="0">
                <a:solidFill>
                  <a:srgbClr val="F9EEE7"/>
                </a:solidFill>
                <a:latin typeface="Quattrocento" pitchFamily="34" charset="0"/>
                <a:ea typeface="Quattrocento" pitchFamily="34" charset="-122"/>
                <a:cs typeface="Quattrocento" pitchFamily="34" charset="-120"/>
              </a:rPr>
              <a:t>Şahin, sınıf içi grup etkinliklerinde çekingen davranıyor ve paylaşımda bulunmakta zorlanıyordu. Öğretmeninin rehberliğiyle, kendi duygularını ifade etmeyi ve arkadaşlarıyla işbirliği yapmayı öğrendi. Zamanla daha açık, güvenli ve sosyal bir hale geldi.</a:t>
            </a:r>
            <a:endParaRPr lang="en-US" sz="1750" dirty="0"/>
          </a:p>
        </p:txBody>
      </p:sp>
      <p:sp>
        <p:nvSpPr>
          <p:cNvPr id="8" name="Shape 6"/>
          <p:cNvSpPr/>
          <p:nvPr/>
        </p:nvSpPr>
        <p:spPr>
          <a:xfrm>
            <a:off x="5733574" y="2267069"/>
            <a:ext cx="3163014" cy="4834176"/>
          </a:xfrm>
          <a:prstGeom prst="roundRect">
            <a:avLst>
              <a:gd name="adj" fmla="val 2107"/>
            </a:avLst>
          </a:prstGeom>
          <a:solidFill>
            <a:srgbClr val="234A49"/>
          </a:solidFill>
          <a:ln/>
        </p:spPr>
      </p:sp>
      <p:sp>
        <p:nvSpPr>
          <p:cNvPr id="9" name="Text 7"/>
          <p:cNvSpPr/>
          <p:nvPr/>
        </p:nvSpPr>
        <p:spPr>
          <a:xfrm>
            <a:off x="5955744" y="2489240"/>
            <a:ext cx="2718673" cy="347186"/>
          </a:xfrm>
          <a:prstGeom prst="rect">
            <a:avLst/>
          </a:prstGeom>
          <a:noFill/>
          <a:ln/>
        </p:spPr>
        <p:txBody>
          <a:bodyPr wrap="none" rtlCol="0" anchor="t"/>
          <a:lstStyle/>
          <a:p>
            <a:pPr marL="0" indent="0">
              <a:lnSpc>
                <a:spcPts val="2734"/>
              </a:lnSpc>
              <a:buNone/>
            </a:pPr>
            <a:r>
              <a:rPr lang="en-US" sz="2187" dirty="0">
                <a:solidFill>
                  <a:srgbClr val="FFD9BE"/>
                </a:solidFill>
                <a:latin typeface="Quattrocento" pitchFamily="34" charset="0"/>
                <a:ea typeface="Quattrocento" pitchFamily="34" charset="-122"/>
                <a:cs typeface="Quattrocento" pitchFamily="34" charset="-120"/>
              </a:rPr>
              <a:t>Ayşe'nin Dönüşümü</a:t>
            </a:r>
            <a:endParaRPr lang="en-US" sz="2187" dirty="0"/>
          </a:p>
        </p:txBody>
      </p:sp>
      <p:sp>
        <p:nvSpPr>
          <p:cNvPr id="10" name="Text 8"/>
          <p:cNvSpPr/>
          <p:nvPr/>
        </p:nvSpPr>
        <p:spPr>
          <a:xfrm>
            <a:off x="5828824" y="2969656"/>
            <a:ext cx="3067764" cy="3909417"/>
          </a:xfrm>
          <a:prstGeom prst="rect">
            <a:avLst/>
          </a:prstGeom>
          <a:noFill/>
          <a:ln/>
        </p:spPr>
        <p:txBody>
          <a:bodyPr wrap="square" rtlCol="0" anchor="t"/>
          <a:lstStyle/>
          <a:p>
            <a:pPr marL="0" indent="0" algn="ctr">
              <a:lnSpc>
                <a:spcPts val="2799"/>
              </a:lnSpc>
              <a:buNone/>
            </a:pPr>
            <a:r>
              <a:rPr lang="en-US" sz="1750" dirty="0">
                <a:solidFill>
                  <a:srgbClr val="F9EEE7"/>
                </a:solidFill>
                <a:latin typeface="Quattrocento" pitchFamily="34" charset="0"/>
                <a:ea typeface="Quattrocento" pitchFamily="34" charset="-122"/>
                <a:cs typeface="Quattrocento" pitchFamily="34" charset="-120"/>
              </a:rPr>
              <a:t>Ayşe, başlangıçta öğretmenleriyle ve akranlarıyla iletişim kurmakta güçlük çekiyordu. Ancak sınıfta uygulanan sosyal beceri geliştirme programıyla, etkili dinleme ve konuşma becerilerini geliştirdi. Daha empatik ve işbirlikçi bir öğrenci haline geldi.</a:t>
            </a:r>
            <a:endParaRPr lang="en-US" sz="1750" dirty="0"/>
          </a:p>
        </p:txBody>
      </p:sp>
      <p:sp>
        <p:nvSpPr>
          <p:cNvPr id="11" name="Shape 9"/>
          <p:cNvSpPr/>
          <p:nvPr/>
        </p:nvSpPr>
        <p:spPr>
          <a:xfrm>
            <a:off x="9118758" y="2267069"/>
            <a:ext cx="4387691" cy="4834176"/>
          </a:xfrm>
          <a:prstGeom prst="roundRect">
            <a:avLst>
              <a:gd name="adj" fmla="val 2107"/>
            </a:avLst>
          </a:prstGeom>
          <a:solidFill>
            <a:srgbClr val="234A49"/>
          </a:solidFill>
          <a:ln/>
        </p:spPr>
      </p:sp>
      <p:sp>
        <p:nvSpPr>
          <p:cNvPr id="12" name="Text 10"/>
          <p:cNvSpPr/>
          <p:nvPr/>
        </p:nvSpPr>
        <p:spPr>
          <a:xfrm>
            <a:off x="9953266" y="2393990"/>
            <a:ext cx="2718673" cy="347186"/>
          </a:xfrm>
          <a:prstGeom prst="rect">
            <a:avLst/>
          </a:prstGeom>
          <a:noFill/>
          <a:ln/>
        </p:spPr>
        <p:txBody>
          <a:bodyPr wrap="none" rtlCol="0" anchor="t"/>
          <a:lstStyle/>
          <a:p>
            <a:pPr marL="0" indent="0">
              <a:lnSpc>
                <a:spcPts val="2734"/>
              </a:lnSpc>
              <a:buNone/>
            </a:pPr>
            <a:r>
              <a:rPr lang="en-US" sz="2187" dirty="0">
                <a:solidFill>
                  <a:srgbClr val="FFD9BE"/>
                </a:solidFill>
                <a:latin typeface="Quattrocento" pitchFamily="34" charset="0"/>
                <a:ea typeface="Quattrocento" pitchFamily="34" charset="-122"/>
                <a:cs typeface="Quattrocento" pitchFamily="34" charset="-120"/>
              </a:rPr>
              <a:t>Mehmet'in Gelişimi</a:t>
            </a:r>
            <a:endParaRPr lang="en-US" sz="2187" dirty="0"/>
          </a:p>
        </p:txBody>
      </p:sp>
      <p:sp>
        <p:nvSpPr>
          <p:cNvPr id="13" name="Text 11"/>
          <p:cNvSpPr/>
          <p:nvPr/>
        </p:nvSpPr>
        <p:spPr>
          <a:xfrm>
            <a:off x="9340929" y="2969657"/>
            <a:ext cx="3603546" cy="3909417"/>
          </a:xfrm>
          <a:prstGeom prst="rect">
            <a:avLst/>
          </a:prstGeom>
          <a:noFill/>
          <a:ln/>
        </p:spPr>
        <p:txBody>
          <a:bodyPr wrap="square" rtlCol="0" anchor="t"/>
          <a:lstStyle/>
          <a:p>
            <a:pPr marL="0" indent="0" algn="ctr">
              <a:lnSpc>
                <a:spcPts val="2799"/>
              </a:lnSpc>
              <a:buNone/>
            </a:pPr>
            <a:r>
              <a:rPr lang="en-US" sz="1750" dirty="0">
                <a:solidFill>
                  <a:srgbClr val="F9EEE7"/>
                </a:solidFill>
                <a:latin typeface="Quattrocento" pitchFamily="34" charset="0"/>
                <a:ea typeface="Quattrocento" pitchFamily="34" charset="-122"/>
                <a:cs typeface="Quattrocento" pitchFamily="34" charset="-120"/>
              </a:rPr>
              <a:t>Mehmet, sınıf içi etkinliklerde diğer öğrencilerle paylaşmakta ve problem çözmekte zorlanıyordu. Öğretmeninin sosyal beceri eğitimi ve bireysel rehberliğiyle, Mehmet'in empati kurma, takım çalışması ve öz-yönetim yetenekleri güçlendi.</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843</Words>
  <Application>Microsoft Office PowerPoint</Application>
  <PresentationFormat>Özel</PresentationFormat>
  <Paragraphs>71</Paragraphs>
  <Slides>10</Slides>
  <Notes>10</Notes>
  <HiddenSlides>0</HiddenSlides>
  <MMClips>0</MMClips>
  <ScaleCrop>false</ScaleCrop>
  <HeadingPairs>
    <vt:vector size="4" baseType="variant">
      <vt:variant>
        <vt:lpstr>Tema</vt:lpstr>
      </vt:variant>
      <vt:variant>
        <vt:i4>1</vt:i4>
      </vt:variant>
      <vt:variant>
        <vt:lpstr>Slayt Başlıkları</vt:lpstr>
      </vt:variant>
      <vt:variant>
        <vt:i4>10</vt:i4>
      </vt:variant>
    </vt:vector>
  </HeadingPairs>
  <TitlesOfParts>
    <vt:vector size="11" baseType="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E</cp:lastModifiedBy>
  <cp:revision>5</cp:revision>
  <dcterms:created xsi:type="dcterms:W3CDTF">2024-05-08T12:56:53Z</dcterms:created>
  <dcterms:modified xsi:type="dcterms:W3CDTF">2024-05-09T12:28:33Z</dcterms:modified>
</cp:coreProperties>
</file>