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49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508D4-186C-4847-8B95-96144AC0C021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974E7-7CC8-4332-8CFE-290E9D84117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6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62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1288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354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428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0235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04638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2732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581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49357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09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004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0193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8113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1646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576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8627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17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65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449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6099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974E7-7CC8-4332-8CFE-290E9D841173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304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Dikdörtgen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Dikdörtgen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Dikdörtgen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Dikdörtgen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Dikdörtgen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Yuvarlatılmış Dikdörtgen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Yuvarlatılmış Dikdörtgen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Dikdörtgen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2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Dikdörtgen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Dikdörtgen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Dikdörtgen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Dikdörtgen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Yuvarlatılmış Dikdörtgen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Yuvarlatılmış Dikdörtgen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Dikdörtgen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Dikdörtgen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Dikdörtgen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Dikdörtgen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Dikdörtgen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Dikdörtgen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1CF246C-F3B6-4638-9ACC-4F21403DCC08}" type="datetimeFigureOut">
              <a:rPr lang="tr-TR" smtClean="0"/>
              <a:pPr/>
              <a:t>9.05.2024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EA100EF-8490-4D29-9157-A629339F094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80557" y="4451229"/>
            <a:ext cx="8209471" cy="1051435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dirty="0" smtClean="0">
                <a:solidFill>
                  <a:schemeClr val="tx1"/>
                </a:solidFill>
              </a:rPr>
              <a:t>ŞEHİT ŞÜKRÜ ŞAHİN</a:t>
            </a:r>
            <a:br>
              <a:rPr lang="tr-TR" sz="3200" dirty="0" smtClean="0">
                <a:solidFill>
                  <a:schemeClr val="tx1"/>
                </a:solidFill>
              </a:rPr>
            </a:br>
            <a:r>
              <a:rPr lang="tr-TR" sz="3200" dirty="0" smtClean="0">
                <a:solidFill>
                  <a:schemeClr val="tx1"/>
                </a:solidFill>
              </a:rPr>
              <a:t>REHBERLİK VE ARAŞTIRMA MERKEZİ</a:t>
            </a:r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4264" y="746694"/>
            <a:ext cx="11522304" cy="1655762"/>
          </a:xfrm>
        </p:spPr>
        <p:txBody>
          <a:bodyPr>
            <a:noAutofit/>
          </a:bodyPr>
          <a:lstStyle/>
          <a:p>
            <a:pPr algn="ctr"/>
            <a:r>
              <a:rPr lang="tr-TR" sz="4800" dirty="0" smtClean="0">
                <a:solidFill>
                  <a:schemeClr val="bg1"/>
                </a:solidFill>
              </a:rPr>
              <a:t>GİRİŞKEN ÇOCUKLAR YETİŞTİRMEK </a:t>
            </a:r>
            <a:endParaRPr lang="tr-TR" sz="4800" dirty="0" smtClean="0">
              <a:solidFill>
                <a:schemeClr val="bg1"/>
              </a:solidFill>
            </a:endParaRPr>
          </a:p>
          <a:p>
            <a:pPr algn="ctr"/>
            <a:r>
              <a:rPr lang="tr-TR" sz="4800" dirty="0" smtClean="0">
                <a:solidFill>
                  <a:schemeClr val="bg1"/>
                </a:solidFill>
              </a:rPr>
              <a:t>İÇİN </a:t>
            </a:r>
          </a:p>
          <a:p>
            <a:pPr algn="ctr"/>
            <a:r>
              <a:rPr lang="tr-TR" sz="4800" dirty="0" smtClean="0">
                <a:solidFill>
                  <a:schemeClr val="bg1"/>
                </a:solidFill>
              </a:rPr>
              <a:t>BEŞ </a:t>
            </a:r>
            <a:r>
              <a:rPr lang="tr-TR" sz="4800" dirty="0" smtClean="0">
                <a:solidFill>
                  <a:schemeClr val="bg1"/>
                </a:solidFill>
              </a:rPr>
              <a:t>TEMEL ADIM</a:t>
            </a:r>
            <a:endParaRPr lang="tr-TR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3117" y="1102111"/>
            <a:ext cx="10972800" cy="4325112"/>
          </a:xfrm>
        </p:spPr>
        <p:txBody>
          <a:bodyPr/>
          <a:lstStyle/>
          <a:p>
            <a:r>
              <a:rPr lang="tr-TR" dirty="0"/>
              <a:t>Sınır koymanın ("hayır", "dur" veya "bundan hoşlanmadım" demek) bedenlerimizi ve zihinlerimizi güvende ve sağlıklı tuttuğunu açıklayın.</a:t>
            </a:r>
          </a:p>
          <a:p>
            <a:r>
              <a:rPr lang="tr-TR" dirty="0"/>
              <a:t>Pazarlığa açık konularda çocukları "hayır" deme konusunda destekleyin; </a:t>
            </a:r>
          </a:p>
          <a:p>
            <a:r>
              <a:rPr lang="tr-TR" dirty="0"/>
              <a:t>(belirli kıyafetleri giymek, belirli bir kitabı okumak istememek, başlamak için iyi yerlerdir).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037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Özgüvenli iletişim, başkalarının ihtiyaçlarını dikkate almak anlamına gelir, </a:t>
            </a:r>
          </a:p>
          <a:p>
            <a:r>
              <a:rPr lang="tr-TR" dirty="0"/>
              <a:t>A</a:t>
            </a:r>
            <a:r>
              <a:rPr lang="tr-TR" dirty="0" smtClean="0"/>
              <a:t>ncak </a:t>
            </a:r>
            <a:r>
              <a:rPr lang="tr-TR" dirty="0"/>
              <a:t>asla kendi pahasına değildir.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94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0562" y="755949"/>
            <a:ext cx="10515600" cy="5032375"/>
          </a:xfrm>
        </p:spPr>
        <p:txBody>
          <a:bodyPr>
            <a:normAutofit/>
          </a:bodyPr>
          <a:lstStyle/>
          <a:p>
            <a:r>
              <a:rPr lang="tr-TR" b="1" dirty="0"/>
              <a:t>3. “Ben” Mesajlarını Öğretin</a:t>
            </a:r>
          </a:p>
          <a:p>
            <a:r>
              <a:rPr lang="tr-TR" dirty="0"/>
              <a:t>Mevcut tüm çatışma çözme stratejileri arasında "Ben" dili kullanımı kolaydır ve </a:t>
            </a:r>
          </a:p>
          <a:p>
            <a:r>
              <a:rPr lang="tr-TR" dirty="0"/>
              <a:t>başka hiçbir şeye benzemeyen sorunları çözer .</a:t>
            </a:r>
          </a:p>
          <a:p>
            <a:r>
              <a:rPr lang="tr-TR" dirty="0"/>
              <a:t>Parkta arkadaşlarıyla oyun oynamak isteyen bir çocuğun “Ben” dili mesajları:</a:t>
            </a:r>
          </a:p>
          <a:p>
            <a:r>
              <a:rPr lang="tr-TR" dirty="0"/>
              <a:t>“ Bana oynayamayacağımı söylediğinde sinirleniyorum . Benim de katılmama izin vermenizi istiyorum.</a:t>
            </a:r>
          </a:p>
          <a:p>
            <a:r>
              <a:rPr lang="tr-TR" dirty="0"/>
              <a:t>" Beni dışarıda tuttuğunda  canım acıyor . Oynayamayacağımı söylemeyi bırakmanı istiyorum .”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68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7045" y="678312"/>
            <a:ext cx="10515600" cy="4351338"/>
          </a:xfrm>
        </p:spPr>
        <p:txBody>
          <a:bodyPr/>
          <a:lstStyle/>
          <a:p>
            <a:r>
              <a:rPr lang="tr-TR" dirty="0"/>
              <a:t>“Ben” dilinin yargılayıcı olmadıkları için işe yaradığını bilin . </a:t>
            </a:r>
          </a:p>
          <a:p>
            <a:r>
              <a:rPr lang="tr-TR" dirty="0"/>
              <a:t>Ne suçlarlar, ne de eleştirirler ve dinleyicinin saldırıya uğramasını ya da savunmaya geçmesini engellerler.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45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4298" y="704191"/>
            <a:ext cx="10515600" cy="4351338"/>
          </a:xfrm>
        </p:spPr>
        <p:txBody>
          <a:bodyPr/>
          <a:lstStyle/>
          <a:p>
            <a:r>
              <a:rPr lang="tr-TR" b="1" dirty="0"/>
              <a:t>4. Arkadaşlık Becerileri Geliştirin</a:t>
            </a:r>
          </a:p>
          <a:p>
            <a:r>
              <a:rPr lang="tr-TR" dirty="0"/>
              <a:t>Atılganlık becerileri sadece oyun alanındaki zorbalarla başa çıkmak için gerekli değildir . </a:t>
            </a:r>
          </a:p>
          <a:p>
            <a:r>
              <a:rPr lang="tr-TR" dirty="0"/>
              <a:t>İhtiyaçlarımızı ve duygularımızı bilen kişiler  genellikle en yakın arkadaşlarımızdır.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87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1551" y="781829"/>
            <a:ext cx="10515600" cy="4351338"/>
          </a:xfrm>
        </p:spPr>
        <p:txBody>
          <a:bodyPr/>
          <a:lstStyle/>
          <a:p>
            <a:r>
              <a:rPr lang="tr-TR" dirty="0"/>
              <a:t>Çocuğunuzla bir arkadaşında istediği nitelikler hakkında konuşarak başlayın. </a:t>
            </a:r>
          </a:p>
          <a:p>
            <a:r>
              <a:rPr lang="tr-TR" dirty="0"/>
              <a:t>İyi bir arkadaşta hangi özellikler olur?</a:t>
            </a:r>
          </a:p>
          <a:p>
            <a:r>
              <a:rPr lang="tr-TR" dirty="0"/>
              <a:t>Arkadaşlar nasıl davranır 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097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4298" y="945730"/>
            <a:ext cx="10515600" cy="4351338"/>
          </a:xfrm>
        </p:spPr>
        <p:txBody>
          <a:bodyPr/>
          <a:lstStyle/>
          <a:p>
            <a:r>
              <a:rPr lang="tr-TR" dirty="0"/>
              <a:t>Daha sonra, arkadaşlık çatışmalarının bazen nasıl normal olduğunu ve aslında atılganlık becerilerinizi geliştirmek için fırsatlar olduğunu tartışın . </a:t>
            </a:r>
          </a:p>
          <a:p>
            <a:r>
              <a:rPr lang="tr-TR" dirty="0"/>
              <a:t>Bazı yaygın anlaşmazlık konularını belirleyin ve birlikte bir liste yapın.</a:t>
            </a:r>
          </a:p>
        </p:txBody>
      </p:sp>
    </p:spTree>
    <p:extLst>
      <p:ext uri="{BB962C8B-B14F-4D97-AF65-F5344CB8AC3E}">
        <p14:creationId xmlns:p14="http://schemas.microsoft.com/office/powerpoint/2010/main" val="110384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41872"/>
            <a:ext cx="10515600" cy="5435091"/>
          </a:xfrm>
        </p:spPr>
        <p:txBody>
          <a:bodyPr/>
          <a:lstStyle/>
          <a:p>
            <a:r>
              <a:rPr lang="tr-TR" dirty="0"/>
              <a:t>Bu liste şunları içerebilir:</a:t>
            </a:r>
          </a:p>
          <a:p>
            <a:r>
              <a:rPr lang="tr-TR" dirty="0"/>
              <a:t>Teneffüste aynı aktiviteleri yapmak istememek,</a:t>
            </a:r>
          </a:p>
          <a:p>
            <a:r>
              <a:rPr lang="tr-TR" dirty="0"/>
              <a:t>Arkadaşınız başka biriyle oyun oynadığında veya konuştuğunda kendinizi dışlanmış hissetmek,</a:t>
            </a:r>
          </a:p>
          <a:p>
            <a:r>
              <a:rPr lang="tr-TR" dirty="0"/>
              <a:t>Sık sık övünen bir arkadaş,</a:t>
            </a:r>
          </a:p>
          <a:p>
            <a:r>
              <a:rPr lang="tr-TR" dirty="0"/>
              <a:t>Doğum günü partisinden dışlanmak,</a:t>
            </a:r>
          </a:p>
          <a:p>
            <a:r>
              <a:rPr lang="tr-TR" dirty="0"/>
              <a:t>Bu senaryoların her biri için 1-2 çözüm belirlemeye çalışın ve bunların nasıl ele alınacağını “Ben Dili kullanarak” canlandırın.</a:t>
            </a:r>
          </a:p>
        </p:txBody>
      </p:sp>
    </p:spTree>
    <p:extLst>
      <p:ext uri="{BB962C8B-B14F-4D97-AF65-F5344CB8AC3E}">
        <p14:creationId xmlns:p14="http://schemas.microsoft.com/office/powerpoint/2010/main" val="293984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4683" y="807708"/>
            <a:ext cx="10515600" cy="4351338"/>
          </a:xfrm>
        </p:spPr>
        <p:txBody>
          <a:bodyPr/>
          <a:lstStyle/>
          <a:p>
            <a:r>
              <a:rPr lang="tr-TR" b="1" dirty="0"/>
              <a:t>5. Güven Modeli</a:t>
            </a:r>
          </a:p>
          <a:p>
            <a:r>
              <a:rPr lang="tr-TR" dirty="0"/>
              <a:t>Çocukların söylediklerimizden çok yaptıklarımıza dikkat ettiklerini biliyoruz . </a:t>
            </a:r>
          </a:p>
          <a:p>
            <a:r>
              <a:rPr lang="tr-TR" dirty="0"/>
              <a:t>Kendine güvenen çocuklar yetiştirmeyi umuyorsak , kendi yaşamlarımızda özgüvenli bir şekilde iletişim kurmak çok önemlidir 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172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2732" y="1145243"/>
            <a:ext cx="10972800" cy="4325112"/>
          </a:xfrm>
        </p:spPr>
        <p:txBody>
          <a:bodyPr/>
          <a:lstStyle/>
          <a:p>
            <a:r>
              <a:rPr lang="tr-TR" dirty="0"/>
              <a:t>İhtiyacınız olduğunda açıkça konuşun ve çocuğunuzun sizin “hayır” dediğinizi (ve kararınıza sadık kaldığınızı) görmesine izin verin. </a:t>
            </a:r>
          </a:p>
          <a:p>
            <a:r>
              <a:rPr lang="tr-TR" dirty="0"/>
              <a:t>Girişkenliğin sizin için ne kadar zor olduğunu ve bunu pratik yaparak nasıl aşabileceğinizi tartışın.  </a:t>
            </a:r>
          </a:p>
          <a:p>
            <a:r>
              <a:rPr lang="tr-TR" dirty="0"/>
              <a:t>Görüşlerinizi belirtirken sakin ve kendinden emin bir ses tonu kullanın.</a:t>
            </a:r>
          </a:p>
          <a:p>
            <a:r>
              <a:rPr lang="tr-TR" dirty="0"/>
              <a:t>Başarılı olduğunuzda kendinizi övün (ve hatta ödüllendirin).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748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257386"/>
            <a:ext cx="10972800" cy="4325112"/>
          </a:xfrm>
        </p:spPr>
        <p:txBody>
          <a:bodyPr/>
          <a:lstStyle/>
          <a:p>
            <a:r>
              <a:rPr lang="tr-TR" dirty="0"/>
              <a:t>Güçlü ve kendine güvenen çocuklar yetiştirmek istiyorsanız , girişkenliği öğretmek çok önemlidir. </a:t>
            </a:r>
          </a:p>
          <a:p>
            <a:r>
              <a:rPr lang="tr-TR" dirty="0"/>
              <a:t>Girişken çocuklar, incitici veya kaba olmadan kendilerinin (ve başkalarının) haklarını nasıl savunacaklarını bilirler. </a:t>
            </a:r>
          </a:p>
          <a:p>
            <a:r>
              <a:rPr lang="tr-TR" dirty="0"/>
              <a:t>"Hayır" diyebilir, net bir şekilde iletişim kurabilir ve hem kendilerinin hem de başkalarının ihtiyaçlarını karşılayan olumlu ilişkiler sürdürebilirler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614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1744" y="1317771"/>
            <a:ext cx="10972800" cy="4325112"/>
          </a:xfrm>
        </p:spPr>
        <p:txBody>
          <a:bodyPr>
            <a:normAutofit lnSpcReduction="10000"/>
          </a:bodyPr>
          <a:lstStyle/>
          <a:p>
            <a:r>
              <a:rPr lang="tr-TR" dirty="0"/>
              <a:t>Atılganlığı örneklemenin bir başka yolu da aktif dinlemedir . </a:t>
            </a:r>
          </a:p>
          <a:p>
            <a:r>
              <a:rPr lang="tr-TR" dirty="0"/>
              <a:t>Bir çatışma sırasında, yanıt vermeden önce diğer kişinin söylediklerini basitçe yeniden ifade edin. </a:t>
            </a:r>
          </a:p>
          <a:p>
            <a:r>
              <a:rPr lang="tr-TR" dirty="0"/>
              <a:t>Bu, özellikle çocuğunuzla anlaşmazlık söz konusu olduğunda çok etkilidir: </a:t>
            </a:r>
          </a:p>
          <a:p>
            <a:r>
              <a:rPr lang="tr-TR" dirty="0"/>
              <a:t>“Bugün mavi elbiseye 'hayır' diyorsun. Seni anlıyorum.”</a:t>
            </a:r>
          </a:p>
          <a:p>
            <a:r>
              <a:rPr lang="tr-TR" dirty="0"/>
              <a:t>“</a:t>
            </a:r>
            <a:r>
              <a:rPr lang="tr-TR" dirty="0" smtClean="0"/>
              <a:t>Geç uyumak </a:t>
            </a:r>
            <a:r>
              <a:rPr lang="tr-TR" dirty="0"/>
              <a:t>istiyorsun.”</a:t>
            </a:r>
          </a:p>
          <a:p>
            <a:r>
              <a:rPr lang="tr-TR" dirty="0"/>
              <a:t>“odanı toplamak istemiyorsun; fiziksel iş yapmak sana çekici gelmiyor.”</a:t>
            </a:r>
          </a:p>
          <a:p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985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3721" y="1352277"/>
            <a:ext cx="10972800" cy="4325112"/>
          </a:xfrm>
        </p:spPr>
        <p:txBody>
          <a:bodyPr/>
          <a:lstStyle/>
          <a:p>
            <a:r>
              <a:rPr lang="tr-TR" dirty="0"/>
              <a:t>Atılganlık hepimiz için pratik yapmayı gerektirir . </a:t>
            </a:r>
          </a:p>
          <a:p>
            <a:r>
              <a:rPr lang="tr-TR" dirty="0"/>
              <a:t>Ancak özgüvenli iletişimi sergilemek hem bizim hem de çocuklarımızın güven, yüksek öz saygı ve olumlu ilişkiler dahil olmak üzere; </a:t>
            </a:r>
          </a:p>
          <a:p>
            <a:r>
              <a:rPr lang="tr-TR" dirty="0"/>
              <a:t>güçlü faydalarından yararlanmasına imkan sağlar.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16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50343" y="997489"/>
            <a:ext cx="10515600" cy="4351338"/>
          </a:xfrm>
        </p:spPr>
        <p:txBody>
          <a:bodyPr/>
          <a:lstStyle/>
          <a:p>
            <a:pPr>
              <a:buNone/>
            </a:pPr>
            <a:endParaRPr lang="tr-TR" dirty="0"/>
          </a:p>
          <a:p>
            <a:r>
              <a:rPr lang="tr-TR" dirty="0"/>
              <a:t>Çok azımız özgüvenli  doğar.</a:t>
            </a:r>
          </a:p>
          <a:p>
            <a:r>
              <a:rPr lang="tr-TR" dirty="0"/>
              <a:t> Bunun yanı sıra, kaba ya da bencil görünme korkusu kendimizi savunmaktan alıkoyabilir .</a:t>
            </a:r>
          </a:p>
          <a:p>
            <a:r>
              <a:rPr lang="tr-TR" dirty="0"/>
              <a:t>Neyse ki pratik yaparak çocukların bu güçlü yeteneğe hakim olmalarına ve özgüvenli iletişimin birçok faydasını elde etmelerine yardımcı olabiliriz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40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67597" y="807708"/>
            <a:ext cx="10515600" cy="4351338"/>
          </a:xfrm>
        </p:spPr>
        <p:txBody>
          <a:bodyPr/>
          <a:lstStyle/>
          <a:p>
            <a:r>
              <a:rPr lang="tr-TR" b="1" dirty="0" smtClean="0"/>
              <a:t>1. Girişkenlik Hakkında Konuşun</a:t>
            </a:r>
          </a:p>
          <a:p>
            <a:r>
              <a:rPr lang="tr-TR" dirty="0" smtClean="0"/>
              <a:t>Çocuklara 3 temel iletişim tarzı olduğunu söyleyin. </a:t>
            </a:r>
          </a:p>
          <a:p>
            <a:r>
              <a:rPr lang="tr-TR" dirty="0" smtClean="0"/>
              <a:t>Diğer insanlarla her konuştuğumuzda veya etkileşimde bulunduğumuzda şu yöntemlerden birini seçeriz: </a:t>
            </a:r>
          </a:p>
          <a:p>
            <a:r>
              <a:rPr lang="tr-TR" dirty="0" smtClean="0"/>
              <a:t>pasif , </a:t>
            </a:r>
          </a:p>
          <a:p>
            <a:r>
              <a:rPr lang="tr-TR" dirty="0" smtClean="0"/>
              <a:t>agresif veya</a:t>
            </a:r>
          </a:p>
          <a:p>
            <a:r>
              <a:rPr lang="tr-TR" dirty="0" smtClean="0"/>
              <a:t>özgüvenli.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790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526211"/>
            <a:ext cx="10515600" cy="5650752"/>
          </a:xfrm>
        </p:spPr>
        <p:txBody>
          <a:bodyPr/>
          <a:lstStyle/>
          <a:p>
            <a:r>
              <a:rPr lang="tr-TR" dirty="0"/>
              <a:t>Sözlerimizde ve eylemlerimizde ipuçları arayarak iletişim tarzımızı anlayabiliriz:</a:t>
            </a:r>
          </a:p>
          <a:p>
            <a:r>
              <a:rPr lang="tr-TR" dirty="0"/>
              <a:t>Küçük çocuklar için her stili temsil edecek hayvanları </a:t>
            </a:r>
            <a:r>
              <a:rPr lang="tr-TR" dirty="0" smtClean="0"/>
              <a:t>kullanmayı deneyebiliriz</a:t>
            </a:r>
            <a:r>
              <a:rPr lang="tr-TR" dirty="0"/>
              <a:t>.</a:t>
            </a:r>
          </a:p>
          <a:p>
            <a:r>
              <a:rPr lang="tr-TR" dirty="0"/>
              <a:t>P</a:t>
            </a:r>
            <a:r>
              <a:rPr lang="tr-TR" dirty="0" smtClean="0"/>
              <a:t>asif </a:t>
            </a:r>
            <a:r>
              <a:rPr lang="tr-TR" dirty="0"/>
              <a:t>(kabuğundaki bir kaplumbağa veya koşan ve saklanan bir fare), </a:t>
            </a:r>
          </a:p>
          <a:p>
            <a:r>
              <a:rPr lang="tr-TR" dirty="0"/>
              <a:t>a</a:t>
            </a:r>
            <a:r>
              <a:rPr lang="tr-TR" dirty="0" smtClean="0"/>
              <a:t>gresif </a:t>
            </a:r>
            <a:r>
              <a:rPr lang="tr-TR" dirty="0"/>
              <a:t>(saldıran bir kaplan veya kükreyen bir ayı) </a:t>
            </a:r>
          </a:p>
          <a:p>
            <a:r>
              <a:rPr lang="tr-TR" dirty="0"/>
              <a:t>ve özgüvenli (bilge bir baykuş veya sakin bir aile köpeği).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442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5287" y="888531"/>
            <a:ext cx="10515600" cy="4351338"/>
          </a:xfrm>
        </p:spPr>
        <p:txBody>
          <a:bodyPr/>
          <a:lstStyle/>
          <a:p>
            <a:r>
              <a:rPr lang="tr-TR" dirty="0"/>
              <a:t>Zor bir durumla uğraşırken özgüvenli veya "baykuş" iletişimini kullandıkları için çocukları övün.</a:t>
            </a:r>
          </a:p>
          <a:p>
            <a:r>
              <a:rPr lang="tr-TR" dirty="0"/>
              <a:t> ("Konuşma şekliniz hoşuma gitti!")</a:t>
            </a:r>
          </a:p>
          <a:p>
            <a:r>
              <a:rPr lang="tr-TR" dirty="0"/>
              <a:t>En sevdikleri filmlerde ve TV şovlarında pasif, agresif ve özgüvenli davranışlara dikkat çekin </a:t>
            </a:r>
          </a:p>
        </p:txBody>
      </p:sp>
    </p:spTree>
    <p:extLst>
      <p:ext uri="{BB962C8B-B14F-4D97-AF65-F5344CB8AC3E}">
        <p14:creationId xmlns:p14="http://schemas.microsoft.com/office/powerpoint/2010/main" val="266711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0781" y="928478"/>
            <a:ext cx="10515600" cy="4351338"/>
          </a:xfrm>
        </p:spPr>
        <p:txBody>
          <a:bodyPr/>
          <a:lstStyle/>
          <a:p>
            <a:r>
              <a:rPr lang="tr-TR" dirty="0"/>
              <a:t>İletişimi bir ucunda pasifliğin, diğer ucunda saldırganlığın olduğu bir spektrum olarak düşünün; </a:t>
            </a:r>
          </a:p>
          <a:p>
            <a:r>
              <a:rPr lang="tr-TR" dirty="0" smtClean="0"/>
              <a:t>Atılganlık </a:t>
            </a:r>
            <a:r>
              <a:rPr lang="tr-TR" dirty="0"/>
              <a:t>aradaki "tatlı noktadır". </a:t>
            </a:r>
          </a:p>
          <a:p>
            <a:r>
              <a:rPr lang="tr-TR" dirty="0"/>
              <a:t>Çocuklara, şu anda en çok hangi tarzı kullanırlarsa kullansınlar, özgüvenli olmayı öğrenebileceklerini hatırlatın!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41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9188" y="997489"/>
            <a:ext cx="10515600" cy="4351338"/>
          </a:xfrm>
        </p:spPr>
        <p:txBody>
          <a:bodyPr/>
          <a:lstStyle/>
          <a:p>
            <a:r>
              <a:rPr lang="tr-TR" b="1" dirty="0"/>
              <a:t>2.  Sınırları Tanımlayın</a:t>
            </a:r>
          </a:p>
          <a:p>
            <a:r>
              <a:rPr lang="tr-TR" dirty="0"/>
              <a:t>Dünyada sınırların veya aşılmaması gereken çizgilerin nasıl olduğunu tartışın . </a:t>
            </a:r>
          </a:p>
          <a:p>
            <a:r>
              <a:rPr lang="tr-TR" dirty="0"/>
              <a:t>Bunlar, dur işaretleri ve hatta (vücudumuzun etrafındaki boşluk) gibi özel alanımız, </a:t>
            </a:r>
          </a:p>
          <a:p>
            <a:r>
              <a:rPr lang="tr-TR" dirty="0"/>
              <a:t>fiziksel düzeyde ve ayrıca duygusal sınırlar (duygularımızı inciten şeyler)  gibi  mevcuttur 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066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4106" y="1084857"/>
            <a:ext cx="10972800" cy="4325112"/>
          </a:xfrm>
        </p:spPr>
        <p:txBody>
          <a:bodyPr/>
          <a:lstStyle/>
          <a:p>
            <a:r>
              <a:rPr lang="tr-TR" dirty="0"/>
              <a:t>Bu sınırlara saygı duymanın bir yolu "</a:t>
            </a:r>
            <a:r>
              <a:rPr lang="tr-TR" dirty="0" err="1"/>
              <a:t>hayır"ın</a:t>
            </a:r>
            <a:r>
              <a:rPr lang="tr-TR" dirty="0"/>
              <a:t> gücünü tartışmaktır . </a:t>
            </a:r>
          </a:p>
          <a:p>
            <a:r>
              <a:rPr lang="tr-TR" dirty="0"/>
              <a:t>İster büyükannenin istenmeyen bir kucaklaması, ister oyun parkındaki otoriter bir arkadaş olsun, çocukların özgüvenli bir şekilde hayır demenin sadece kabul edilebilir olduğunu değil, </a:t>
            </a:r>
          </a:p>
          <a:p>
            <a:r>
              <a:rPr lang="tr-TR" dirty="0"/>
              <a:t>aynı zamanda onların da hakkı olduğunu duymaları gerekir.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602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Şehir Hayatı">
  <a:themeElements>
    <a:clrScheme name="Şehir Hayatı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Şehir Hayatı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Şehir Hayat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</TotalTime>
  <Words>846</Words>
  <Application>Microsoft Office PowerPoint</Application>
  <PresentationFormat>Geniş ekran</PresentationFormat>
  <Paragraphs>100</Paragraphs>
  <Slides>21</Slides>
  <Notes>21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6" baseType="lpstr">
      <vt:lpstr>Calibri</vt:lpstr>
      <vt:lpstr>Georgia</vt:lpstr>
      <vt:lpstr>Trebuchet MS</vt:lpstr>
      <vt:lpstr>Wingdings 2</vt:lpstr>
      <vt:lpstr>Şehir Hayatı</vt:lpstr>
      <vt:lpstr>ŞEHİT ŞÜKRÜ ŞAHİN REHBERLİK VE ARAŞTIRMA MERKEZİ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ŞEHİT ŞÜKRÜ ŞAHİN REHBERLİK VE ARAŞTIRMA MERKEZİ</dc:title>
  <dc:creator>Ziya</dc:creator>
  <cp:lastModifiedBy>Sinan</cp:lastModifiedBy>
  <cp:revision>13</cp:revision>
  <dcterms:created xsi:type="dcterms:W3CDTF">2024-05-08T12:15:31Z</dcterms:created>
  <dcterms:modified xsi:type="dcterms:W3CDTF">2024-05-09T11:30:16Z</dcterms:modified>
</cp:coreProperties>
</file>